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3" r:id="rId1"/>
  </p:sldMasterIdLst>
  <p:sldIdLst>
    <p:sldId id="259" r:id="rId2"/>
    <p:sldId id="262" r:id="rId3"/>
    <p:sldId id="310" r:id="rId4"/>
    <p:sldId id="263" r:id="rId5"/>
    <p:sldId id="264" r:id="rId6"/>
    <p:sldId id="330" r:id="rId7"/>
    <p:sldId id="265" r:id="rId8"/>
    <p:sldId id="331" r:id="rId9"/>
    <p:sldId id="332" r:id="rId10"/>
    <p:sldId id="298" r:id="rId11"/>
    <p:sldId id="311" r:id="rId12"/>
    <p:sldId id="313" r:id="rId13"/>
    <p:sldId id="323" r:id="rId14"/>
    <p:sldId id="325" r:id="rId15"/>
    <p:sldId id="326" r:id="rId16"/>
    <p:sldId id="314" r:id="rId17"/>
    <p:sldId id="315" r:id="rId18"/>
    <p:sldId id="316" r:id="rId19"/>
    <p:sldId id="317" r:id="rId20"/>
    <p:sldId id="318" r:id="rId21"/>
    <p:sldId id="343" r:id="rId22"/>
    <p:sldId id="319" r:id="rId23"/>
    <p:sldId id="334" r:id="rId24"/>
    <p:sldId id="335" r:id="rId25"/>
    <p:sldId id="320" r:id="rId26"/>
    <p:sldId id="336" r:id="rId27"/>
    <p:sldId id="337" r:id="rId28"/>
    <p:sldId id="267" r:id="rId29"/>
    <p:sldId id="338" r:id="rId30"/>
    <p:sldId id="303" r:id="rId31"/>
    <p:sldId id="339" r:id="rId32"/>
    <p:sldId id="340" r:id="rId33"/>
    <p:sldId id="270" r:id="rId34"/>
    <p:sldId id="304" r:id="rId35"/>
    <p:sldId id="305" r:id="rId36"/>
    <p:sldId id="271" r:id="rId37"/>
    <p:sldId id="274" r:id="rId38"/>
    <p:sldId id="309" r:id="rId39"/>
    <p:sldId id="327" r:id="rId40"/>
    <p:sldId id="328" r:id="rId41"/>
    <p:sldId id="329" r:id="rId42"/>
    <p:sldId id="342" r:id="rId43"/>
    <p:sldId id="287" r:id="rId44"/>
    <p:sldId id="277" r:id="rId45"/>
    <p:sldId id="278" r:id="rId46"/>
    <p:sldId id="279" r:id="rId47"/>
    <p:sldId id="280" r:id="rId48"/>
    <p:sldId id="281" r:id="rId49"/>
    <p:sldId id="282" r:id="rId50"/>
    <p:sldId id="283" r:id="rId51"/>
    <p:sldId id="284" r:id="rId52"/>
    <p:sldId id="285" r:id="rId53"/>
    <p:sldId id="286" r:id="rId54"/>
    <p:sldId id="307" r:id="rId55"/>
    <p:sldId id="288" r:id="rId56"/>
    <p:sldId id="268" r:id="rId57"/>
    <p:sldId id="258"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843"/>
    <p:restoredTop sz="94643"/>
  </p:normalViewPr>
  <p:slideViewPr>
    <p:cSldViewPr snapToGrid="0" snapToObjects="1">
      <p:cViewPr varScale="1">
        <p:scale>
          <a:sx n="28" d="100"/>
          <a:sy n="28" d="100"/>
        </p:scale>
        <p:origin x="176" y="2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1160EA64-D806-43AC-9DF2-F8C432F32B4C}" type="datetimeFigureOut">
              <a:rPr lang="en-US" smtClean="0"/>
              <a:t>11/20/23</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8A7A6979-0714-4377-B894-6BE4C2D6E202}" type="slidenum">
              <a:rPr lang="en-US" smtClean="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33059504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70A7B3-6521-4DCA-87E5-044747A908C1}" type="datetimeFigureOut">
              <a:rPr lang="en-US" smtClean="0"/>
              <a:t>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424230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1160EA64-D806-43AC-9DF2-F8C432F32B4C}" type="datetimeFigureOut">
              <a:rPr lang="en-US" smtClean="0"/>
              <a:t>11/20/23</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8A7A6979-0714-4377-B894-6BE4C2D6E202}"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28085504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06901398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189871997"/>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99224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11/20/23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799418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D1BE4249-C0D0-4B06-8692-E8BB871AF643}" type="datetimeFigureOut">
              <a:rPr lang="en-US" smtClean="0"/>
              <a:t>11/20/23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8A7A6979-0714-4377-B894-6BE4C2D6E202}" type="slidenum">
              <a:rPr lang="en-US" smtClean="0"/>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171724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1160EA64-D806-43AC-9DF2-F8C432F32B4C}" type="datetimeFigureOut">
              <a:rPr lang="en-US" smtClean="0"/>
              <a:t>11/20/23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8A7A6979-0714-4377-B894-6BE4C2D6E202}"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9556173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451542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781083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1160EA64-D806-43AC-9DF2-F8C432F32B4C}" type="datetimeFigureOut">
              <a:rPr lang="en-US" smtClean="0"/>
              <a:t>11/20/23</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8A7A6979-0714-4377-B894-6BE4C2D6E202}"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48013077"/>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tiff"/></Relationships>
</file>

<file path=ppt/slides/_rels/slide19.xml.rels><?xml version="1.0" encoding="UTF-8" standalone="yes"?>
<Relationships xmlns="http://schemas.openxmlformats.org/package/2006/relationships"><Relationship Id="rId3" Type="http://schemas.openxmlformats.org/officeDocument/2006/relationships/hyperlink" Target="https://www.physio-pedia.com/File:Spondy_1.png" TargetMode="External"/><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slideLayout" Target="../slideLayouts/slideLayout6.xml"/><Relationship Id="rId4" Type="http://schemas.openxmlformats.org/officeDocument/2006/relationships/image" Target="../media/image23.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hyperlink" Target="https://www.physio-pedia.com/Ankylosing_Spondylitis_(Axial_Spondyloarthritis)#cite_note-:1-10"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cobra_stretch.jpg" TargetMode="External"/><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wall_squat.jpg" TargetMode="External"/><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plank_exercise.jpg" TargetMode="External"/><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man_doing_leg_raises.jpg" TargetMode="External"/><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man_doing_chin_tucks.jpg" TargetMode="External"/><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man_doing_shoulder_roll.jpg" TargetMode="External"/><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hip_flexor_stretch.jpg" TargetMode="External"/><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corner_chest_stretch.jpg" TargetMode="External"/><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man_walking.jpg" TargetMode="External"/><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https://img.webmd.com/dtmcms/live/webmd/consumer_assets/site_images/articles/health_tools/ankylosing_spondylitis_exercises_slideshow/webmd_photo_of_deep_breathing.jpg" TargetMode="External"/><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D83252-D7DE-0B42-AAC7-5F04E784DC82}"/>
              </a:ext>
            </a:extLst>
          </p:cNvPr>
          <p:cNvPicPr>
            <a:picLocks noChangeAspect="1"/>
          </p:cNvPicPr>
          <p:nvPr/>
        </p:nvPicPr>
        <p:blipFill>
          <a:blip r:embed="rId2"/>
          <a:stretch>
            <a:fillRect/>
          </a:stretch>
        </p:blipFill>
        <p:spPr>
          <a:xfrm>
            <a:off x="1331493" y="2839453"/>
            <a:ext cx="5085348" cy="3668310"/>
          </a:xfrm>
          <a:prstGeom prst="rect">
            <a:avLst/>
          </a:prstGeom>
        </p:spPr>
      </p:pic>
      <p:sp>
        <p:nvSpPr>
          <p:cNvPr id="6" name="Rectangle 5">
            <a:extLst>
              <a:ext uri="{FF2B5EF4-FFF2-40B4-BE49-F238E27FC236}">
                <a16:creationId xmlns:a16="http://schemas.microsoft.com/office/drawing/2014/main" id="{415CF57D-19E0-0841-B584-7FAECEC9C228}"/>
              </a:ext>
            </a:extLst>
          </p:cNvPr>
          <p:cNvSpPr/>
          <p:nvPr/>
        </p:nvSpPr>
        <p:spPr>
          <a:xfrm>
            <a:off x="7202902" y="4905090"/>
            <a:ext cx="4475747" cy="523220"/>
          </a:xfrm>
          <a:prstGeom prst="rect">
            <a:avLst/>
          </a:prstGeom>
        </p:spPr>
        <p:txBody>
          <a:bodyPr wrap="square">
            <a:spAutoFit/>
          </a:bodyPr>
          <a:lstStyle/>
          <a:p>
            <a:r>
              <a:rPr lang="en-VN" sz="2800" b="1" i="1" dirty="0">
                <a:solidFill>
                  <a:srgbClr val="0070C0"/>
                </a:solidFill>
                <a:latin typeface="Times New Roman" panose="02020603050405020304" pitchFamily="18" charset="0"/>
                <a:cs typeface="Times New Roman" panose="02020603050405020304" pitchFamily="18" charset="0"/>
              </a:rPr>
              <a:t>BSCKII Nguyễn Quang Anh</a:t>
            </a:r>
          </a:p>
        </p:txBody>
      </p:sp>
      <p:sp>
        <p:nvSpPr>
          <p:cNvPr id="7" name="Rectangle 6">
            <a:extLst>
              <a:ext uri="{FF2B5EF4-FFF2-40B4-BE49-F238E27FC236}">
                <a16:creationId xmlns:a16="http://schemas.microsoft.com/office/drawing/2014/main" id="{3EB37867-1A91-C84C-8FE7-91BF1588164A}"/>
              </a:ext>
            </a:extLst>
          </p:cNvPr>
          <p:cNvSpPr/>
          <p:nvPr/>
        </p:nvSpPr>
        <p:spPr>
          <a:xfrm>
            <a:off x="1892967" y="977170"/>
            <a:ext cx="9047747" cy="1323439"/>
          </a:xfrm>
          <a:prstGeom prst="rect">
            <a:avLst/>
          </a:prstGeom>
        </p:spPr>
        <p:txBody>
          <a:bodyPr wrap="square">
            <a:spAutoFit/>
          </a:bodyPr>
          <a:lstStyle/>
          <a:p>
            <a:pPr algn="ctr"/>
            <a:r>
              <a:rPr lang="en-VN" sz="4000" b="1" dirty="0">
                <a:solidFill>
                  <a:srgbClr val="0070C0"/>
                </a:solidFill>
                <a:latin typeface="Arial" panose="020B0604020202020204" pitchFamily="34" charset="0"/>
                <a:cs typeface="Arial" panose="020B0604020202020204" pitchFamily="34" charset="0"/>
              </a:rPr>
              <a:t>PHỤC HỒI CHỨC NĂNG </a:t>
            </a:r>
          </a:p>
          <a:p>
            <a:pPr algn="ctr"/>
            <a:r>
              <a:rPr lang="en-VN" sz="4000" b="1" dirty="0">
                <a:solidFill>
                  <a:srgbClr val="0070C0"/>
                </a:solidFill>
                <a:latin typeface="Arial" panose="020B0604020202020204" pitchFamily="34" charset="0"/>
                <a:cs typeface="Arial" panose="020B0604020202020204" pitchFamily="34" charset="0"/>
              </a:rPr>
              <a:t>VIÊM CỘT SỐNG DÍNH KHỚP</a:t>
            </a:r>
          </a:p>
        </p:txBody>
      </p:sp>
      <p:sp>
        <p:nvSpPr>
          <p:cNvPr id="2" name="TextBox 1">
            <a:extLst>
              <a:ext uri="{FF2B5EF4-FFF2-40B4-BE49-F238E27FC236}">
                <a16:creationId xmlns:a16="http://schemas.microsoft.com/office/drawing/2014/main" id="{03452D09-8F40-9D41-9FED-B241711A6C50}"/>
              </a:ext>
            </a:extLst>
          </p:cNvPr>
          <p:cNvSpPr txBox="1"/>
          <p:nvPr/>
        </p:nvSpPr>
        <p:spPr>
          <a:xfrm>
            <a:off x="8092966" y="3258207"/>
            <a:ext cx="184731" cy="369332"/>
          </a:xfrm>
          <a:prstGeom prst="rect">
            <a:avLst/>
          </a:prstGeom>
          <a:noFill/>
        </p:spPr>
        <p:txBody>
          <a:bodyPr wrap="none" rtlCol="0">
            <a:spAutoFit/>
          </a:bodyPr>
          <a:lstStyle/>
          <a:p>
            <a:endParaRPr lang="en-VN" b="1" dirty="0"/>
          </a:p>
        </p:txBody>
      </p:sp>
      <p:sp>
        <p:nvSpPr>
          <p:cNvPr id="3" name="TextBox 2">
            <a:extLst>
              <a:ext uri="{FF2B5EF4-FFF2-40B4-BE49-F238E27FC236}">
                <a16:creationId xmlns:a16="http://schemas.microsoft.com/office/drawing/2014/main" id="{18A8F149-99BC-7443-9E28-8C9D1930F26E}"/>
              </a:ext>
            </a:extLst>
          </p:cNvPr>
          <p:cNvSpPr txBox="1"/>
          <p:nvPr/>
        </p:nvSpPr>
        <p:spPr>
          <a:xfrm>
            <a:off x="9501352" y="3436883"/>
            <a:ext cx="184731" cy="369332"/>
          </a:xfrm>
          <a:prstGeom prst="rect">
            <a:avLst/>
          </a:prstGeom>
          <a:noFill/>
        </p:spPr>
        <p:txBody>
          <a:bodyPr wrap="none" rtlCol="0">
            <a:spAutoFit/>
          </a:bodyPr>
          <a:lstStyle/>
          <a:p>
            <a:endParaRPr lang="en-VN"/>
          </a:p>
        </p:txBody>
      </p:sp>
    </p:spTree>
    <p:extLst>
      <p:ext uri="{BB962C8B-B14F-4D97-AF65-F5344CB8AC3E}">
        <p14:creationId xmlns:p14="http://schemas.microsoft.com/office/powerpoint/2010/main" val="3937390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949669" y="387816"/>
            <a:ext cx="3473669" cy="946805"/>
          </a:xfrm>
        </p:spPr>
        <p:txBody>
          <a:bodyPr>
            <a:normAutofit fontScale="90000"/>
          </a:bodyPr>
          <a:lstStyle/>
          <a:p>
            <a:r>
              <a:rPr lang="en-US" b="1" dirty="0" err="1">
                <a:solidFill>
                  <a:srgbClr val="0070C0"/>
                </a:solidFill>
                <a:latin typeface="Arial" panose="020B0604020202020204" pitchFamily="34" charset="0"/>
                <a:cs typeface="Arial" panose="020B0604020202020204" pitchFamily="34" charset="0"/>
              </a:rPr>
              <a:t>Đ</a:t>
            </a:r>
            <a:r>
              <a:rPr lang="en-VN" b="1" dirty="0">
                <a:solidFill>
                  <a:srgbClr val="0070C0"/>
                </a:solidFill>
                <a:latin typeface="Arial" panose="020B0604020202020204" pitchFamily="34" charset="0"/>
                <a:cs typeface="Arial" panose="020B0604020202020204" pitchFamily="34" charset="0"/>
              </a:rPr>
              <a:t>ỊNH NGHĨA</a:t>
            </a:r>
            <a:br>
              <a:rPr lang="en-VN" dirty="0"/>
            </a:br>
            <a:endParaRPr lang="en-VN" dirty="0"/>
          </a:p>
        </p:txBody>
      </p:sp>
      <p:sp>
        <p:nvSpPr>
          <p:cNvPr id="4" name="Rectangle 3">
            <a:extLst>
              <a:ext uri="{FF2B5EF4-FFF2-40B4-BE49-F238E27FC236}">
                <a16:creationId xmlns:a16="http://schemas.microsoft.com/office/drawing/2014/main" id="{1067FE6F-9BE4-B942-83E4-3968E410BA59}"/>
              </a:ext>
            </a:extLst>
          </p:cNvPr>
          <p:cNvSpPr/>
          <p:nvPr/>
        </p:nvSpPr>
        <p:spPr>
          <a:xfrm>
            <a:off x="1371600" y="4862172"/>
            <a:ext cx="10425249" cy="661207"/>
          </a:xfrm>
          <a:prstGeom prst="rect">
            <a:avLst/>
          </a:prstGeom>
        </p:spPr>
        <p:txBody>
          <a:bodyPr wrap="square">
            <a:spAutoFit/>
          </a:bodyPr>
          <a:lstStyle/>
          <a:p>
            <a:pPr algn="just">
              <a:lnSpc>
                <a:spcPct val="150000"/>
              </a:lnSpc>
            </a:pPr>
            <a:r>
              <a:rPr lang="en-VN" sz="2800" dirty="0">
                <a:latin typeface="Times New Roman" panose="02020603050405020304" pitchFamily="18" charset="0"/>
                <a:cs typeface="Times New Roman" panose="02020603050405020304" pitchFamily="18" charset="0"/>
              </a:rPr>
              <a:t>.</a:t>
            </a:r>
          </a:p>
        </p:txBody>
      </p:sp>
      <p:pic>
        <p:nvPicPr>
          <p:cNvPr id="5" name="Picture 4">
            <a:extLst>
              <a:ext uri="{FF2B5EF4-FFF2-40B4-BE49-F238E27FC236}">
                <a16:creationId xmlns:a16="http://schemas.microsoft.com/office/drawing/2014/main" id="{141A9D90-91CF-4E4B-9F23-BD7A5BDA7C45}"/>
              </a:ext>
            </a:extLst>
          </p:cNvPr>
          <p:cNvPicPr>
            <a:picLocks noChangeAspect="1"/>
          </p:cNvPicPr>
          <p:nvPr/>
        </p:nvPicPr>
        <p:blipFill>
          <a:blip r:embed="rId2"/>
          <a:stretch>
            <a:fillRect/>
          </a:stretch>
        </p:blipFill>
        <p:spPr>
          <a:xfrm>
            <a:off x="7641022" y="483476"/>
            <a:ext cx="4302973" cy="4009889"/>
          </a:xfrm>
          <a:prstGeom prst="rect">
            <a:avLst/>
          </a:prstGeom>
        </p:spPr>
      </p:pic>
      <p:sp>
        <p:nvSpPr>
          <p:cNvPr id="3" name="Rectangle 2">
            <a:extLst>
              <a:ext uri="{FF2B5EF4-FFF2-40B4-BE49-F238E27FC236}">
                <a16:creationId xmlns:a16="http://schemas.microsoft.com/office/drawing/2014/main" id="{099CCC9B-18E2-AA47-8D3F-8644EC260912}"/>
              </a:ext>
            </a:extLst>
          </p:cNvPr>
          <p:cNvSpPr/>
          <p:nvPr/>
        </p:nvSpPr>
        <p:spPr>
          <a:xfrm>
            <a:off x="1191910" y="1639359"/>
            <a:ext cx="6375538" cy="2677656"/>
          </a:xfrm>
          <a:prstGeom prst="rect">
            <a:avLst/>
          </a:prstGeom>
        </p:spPr>
        <p:txBody>
          <a:bodyPr wrap="square">
            <a:spAutoFit/>
          </a:bodyPr>
          <a:lstStyle/>
          <a:p>
            <a:r>
              <a:rPr lang="en-VN" sz="2800" dirty="0">
                <a:solidFill>
                  <a:srgbClr val="00B050"/>
                </a:solidFill>
                <a:latin typeface="Times New Roman" panose="02020603050405020304" pitchFamily="18" charset="0"/>
                <a:cs typeface="Times New Roman" panose="02020603050405020304" pitchFamily="18" charset="0"/>
              </a:rPr>
              <a:t>Viêm cột sống dính khớp (VCSDK) là một bệnh thấp viêm đặc trưng bởi tổn thương khớp cùng chậu-cột sống, bệnh tiến triển chậm, xu hướng dính khớp, thường phối hợp viêm các điểm bám gân và liên quan chặt chẽ với nhóm HLA-B27</a:t>
            </a:r>
            <a:endParaRPr lang="en-VN" sz="2800" dirty="0">
              <a:solidFill>
                <a:srgbClr val="00B050"/>
              </a:solidFill>
            </a:endParaRPr>
          </a:p>
        </p:txBody>
      </p:sp>
    </p:spTree>
    <p:extLst>
      <p:ext uri="{BB962C8B-B14F-4D97-AF65-F5344CB8AC3E}">
        <p14:creationId xmlns:p14="http://schemas.microsoft.com/office/powerpoint/2010/main" val="107011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8C8E0-1B1C-4343-B50C-4AAD6D6099E1}"/>
              </a:ext>
            </a:extLst>
          </p:cNvPr>
          <p:cNvSpPr>
            <a:spLocks noGrp="1"/>
          </p:cNvSpPr>
          <p:nvPr>
            <p:ph type="title"/>
          </p:nvPr>
        </p:nvSpPr>
        <p:spPr/>
        <p:txBody>
          <a:bodyPr/>
          <a:lstStyle/>
          <a:p>
            <a:r>
              <a:rPr lang="en-US" b="1" dirty="0">
                <a:solidFill>
                  <a:srgbClr val="0070C0"/>
                </a:solidFill>
                <a:latin typeface="Arial" panose="020B0604020202020204" pitchFamily="34" charset="0"/>
                <a:cs typeface="Arial" panose="020B0604020202020204" pitchFamily="34" charset="0"/>
              </a:rPr>
              <a:t>N</a:t>
            </a:r>
            <a:r>
              <a:rPr lang="en-VN" b="1" dirty="0">
                <a:solidFill>
                  <a:srgbClr val="0070C0"/>
                </a:solidFill>
                <a:latin typeface="Arial" panose="020B0604020202020204" pitchFamily="34" charset="0"/>
                <a:cs typeface="Arial" panose="020B0604020202020204" pitchFamily="34" charset="0"/>
              </a:rPr>
              <a:t>GUYÊN NHÂN</a:t>
            </a:r>
          </a:p>
        </p:txBody>
      </p:sp>
      <p:sp>
        <p:nvSpPr>
          <p:cNvPr id="4" name="Rectangle 2">
            <a:extLst>
              <a:ext uri="{FF2B5EF4-FFF2-40B4-BE49-F238E27FC236}">
                <a16:creationId xmlns:a16="http://schemas.microsoft.com/office/drawing/2014/main" id="{FAC27F86-C93D-5B4B-B472-DC5B47B712FD}"/>
              </a:ext>
            </a:extLst>
          </p:cNvPr>
          <p:cNvSpPr>
            <a:spLocks noChangeArrowheads="1"/>
          </p:cNvSpPr>
          <p:nvPr/>
        </p:nvSpPr>
        <p:spPr bwMode="auto">
          <a:xfrm>
            <a:off x="152400" y="152400"/>
            <a:ext cx="185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8719" tIns="60306" rIns="58719" bIns="46023" numCol="1" anchor="ctr" anchorCtr="0" compatLnSpc="1">
            <a:prstTxWarp prst="textNoShape">
              <a:avLst/>
            </a:prstTxWarp>
            <a:spAutoFit/>
          </a:bodyPr>
          <a:lstStyle/>
          <a:p>
            <a:endParaRPr lang="en-VN"/>
          </a:p>
        </p:txBody>
      </p:sp>
      <p:sp>
        <p:nvSpPr>
          <p:cNvPr id="5" name="AutoShape 4">
            <a:extLst>
              <a:ext uri="{FF2B5EF4-FFF2-40B4-BE49-F238E27FC236}">
                <a16:creationId xmlns:a16="http://schemas.microsoft.com/office/drawing/2014/main" id="{F7074639-7C25-904A-82E4-13A1BA7F9A5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VN"/>
          </a:p>
        </p:txBody>
      </p:sp>
      <p:sp>
        <p:nvSpPr>
          <p:cNvPr id="6" name="Rectangle 5">
            <a:extLst>
              <a:ext uri="{FF2B5EF4-FFF2-40B4-BE49-F238E27FC236}">
                <a16:creationId xmlns:a16="http://schemas.microsoft.com/office/drawing/2014/main" id="{480D54BF-7D46-A345-A230-B9941F1C2259}"/>
              </a:ext>
            </a:extLst>
          </p:cNvPr>
          <p:cNvSpPr>
            <a:spLocks noChangeArrowheads="1"/>
          </p:cNvSpPr>
          <p:nvPr/>
        </p:nvSpPr>
        <p:spPr bwMode="auto">
          <a:xfrm>
            <a:off x="152400" y="152400"/>
            <a:ext cx="1219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en-VN"/>
          </a:p>
        </p:txBody>
      </p:sp>
      <p:sp>
        <p:nvSpPr>
          <p:cNvPr id="8" name="TextBox 7">
            <a:extLst>
              <a:ext uri="{FF2B5EF4-FFF2-40B4-BE49-F238E27FC236}">
                <a16:creationId xmlns:a16="http://schemas.microsoft.com/office/drawing/2014/main" id="{62C0978C-FB74-C845-92AF-E5A928B3E7D6}"/>
              </a:ext>
            </a:extLst>
          </p:cNvPr>
          <p:cNvSpPr txBox="1"/>
          <p:nvPr/>
        </p:nvSpPr>
        <p:spPr>
          <a:xfrm>
            <a:off x="1006997" y="1442621"/>
            <a:ext cx="10220446" cy="4539191"/>
          </a:xfrm>
          <a:prstGeom prst="rect">
            <a:avLst/>
          </a:prstGeom>
          <a:noFill/>
        </p:spPr>
        <p:txBody>
          <a:bodyPr wrap="square" rtlCol="0">
            <a:spAutoFit/>
          </a:bodyPr>
          <a:lstStyle/>
          <a:p>
            <a:pPr>
              <a:lnSpc>
                <a:spcPct val="150000"/>
              </a:lnSpc>
            </a:pPr>
            <a:r>
              <a:rPr lang="en-VN" sz="2800" dirty="0">
                <a:latin typeface="Times New Roman" panose="02020603050405020304" pitchFamily="18" charset="0"/>
                <a:cs typeface="Times New Roman" panose="02020603050405020304" pitchFamily="18" charset="0"/>
              </a:rPr>
              <a:t>Căn nguyên chưa rõ . Có mối liên hệ chặt chẽ giữa nền tảng di truyền và các yếu tố môi trường ( NK,MD..)</a:t>
            </a:r>
            <a:endParaRPr lang="vi-VN" sz="2800" dirty="0">
              <a:latin typeface="Times New Roman" panose="02020603050405020304" pitchFamily="18" charset="0"/>
              <a:cs typeface="Times New Roman" panose="02020603050405020304" pitchFamily="18" charset="0"/>
            </a:endParaRPr>
          </a:p>
          <a:p>
            <a:pPr marL="457200" indent="-457200">
              <a:lnSpc>
                <a:spcPct val="150000"/>
              </a:lnSpc>
              <a:buFont typeface="Arial" panose="020B0604020202020204" pitchFamily="34" charset="0"/>
              <a:buChar char="•"/>
            </a:pPr>
            <a:r>
              <a:rPr lang="vi-VN" sz="2800" b="1" dirty="0">
                <a:latin typeface="Times New Roman" panose="02020603050405020304" pitchFamily="18" charset="0"/>
                <a:cs typeface="Times New Roman" panose="02020603050405020304" pitchFamily="18" charset="0"/>
              </a:rPr>
              <a:t>Kháng nguyên HLA - B27 </a:t>
            </a:r>
            <a:r>
              <a:rPr lang="vi-VN" sz="2800" dirty="0">
                <a:latin typeface="Times New Roman" panose="02020603050405020304" pitchFamily="18" charset="0"/>
                <a:cs typeface="Times New Roman" panose="02020603050405020304" pitchFamily="18" charset="0"/>
              </a:rPr>
              <a:t>: gặp trong 90 % trường hợp </a:t>
            </a:r>
          </a:p>
          <a:p>
            <a:pPr marL="457200" indent="-457200">
              <a:lnSpc>
                <a:spcPct val="150000"/>
              </a:lnSpc>
              <a:buFont typeface="Arial" panose="020B0604020202020204" pitchFamily="34" charset="0"/>
              <a:buChar char="•"/>
            </a:pPr>
            <a:r>
              <a:rPr lang="vi-VN" sz="2800" b="1" dirty="0">
                <a:latin typeface="Times New Roman" panose="02020603050405020304" pitchFamily="18" charset="0"/>
                <a:cs typeface="Times New Roman" panose="02020603050405020304" pitchFamily="18" charset="0"/>
              </a:rPr>
              <a:t>Phản ứng miễn dịch </a:t>
            </a:r>
            <a:r>
              <a:rPr lang="vi-VN" sz="2800" dirty="0">
                <a:latin typeface="Times New Roman" panose="02020603050405020304" pitchFamily="18" charset="0"/>
                <a:cs typeface="Times New Roman" panose="02020603050405020304" pitchFamily="18" charset="0"/>
              </a:rPr>
              <a:t>: NK trên các BN này gây PƯ MD </a:t>
            </a:r>
          </a:p>
          <a:p>
            <a:pPr marL="457200" indent="-457200">
              <a:lnSpc>
                <a:spcPct val="150000"/>
              </a:lnSpc>
              <a:buFont typeface="Arial" panose="020B0604020202020204" pitchFamily="34" charset="0"/>
              <a:buChar char="•"/>
            </a:pPr>
            <a:r>
              <a:rPr lang="vi-VN" sz="2800" dirty="0">
                <a:latin typeface="Times New Roman" panose="02020603050405020304" pitchFamily="18" charset="0"/>
                <a:cs typeface="Times New Roman" panose="02020603050405020304" pitchFamily="18" charset="0"/>
              </a:rPr>
              <a:t> </a:t>
            </a:r>
            <a:r>
              <a:rPr lang="vi-VN" sz="2800" b="1" dirty="0">
                <a:latin typeface="Times New Roman" panose="02020603050405020304" pitchFamily="18" charset="0"/>
                <a:cs typeface="Times New Roman" panose="02020603050405020304" pitchFamily="18" charset="0"/>
              </a:rPr>
              <a:t>Phản ứng viêm </a:t>
            </a:r>
            <a:r>
              <a:rPr lang="vi-VN" sz="2800" dirty="0">
                <a:latin typeface="Times New Roman" panose="02020603050405020304" pitchFamily="18" charset="0"/>
                <a:cs typeface="Times New Roman" panose="02020603050405020304" pitchFamily="18" charset="0"/>
              </a:rPr>
              <a:t>: PƯ MD gây ra một chuỗi PƯ viêm </a:t>
            </a:r>
          </a:p>
          <a:p>
            <a:pPr marL="457200" indent="-457200">
              <a:lnSpc>
                <a:spcPct val="150000"/>
              </a:lnSpc>
              <a:buFont typeface="Arial" panose="020B0604020202020204" pitchFamily="34" charset="0"/>
              <a:buChar char="•"/>
            </a:pPr>
            <a:r>
              <a:rPr lang="vi-VN" sz="2800" b="1" dirty="0">
                <a:latin typeface="Times New Roman" panose="02020603050405020304" pitchFamily="18" charset="0"/>
                <a:cs typeface="Times New Roman" panose="02020603050405020304" pitchFamily="18" charset="0"/>
              </a:rPr>
              <a:t>Tổn thương khớp </a:t>
            </a:r>
            <a:r>
              <a:rPr lang="vi-VN" sz="2800" dirty="0">
                <a:latin typeface="Times New Roman" panose="02020603050405020304" pitchFamily="18" charset="0"/>
                <a:cs typeface="Times New Roman" panose="02020603050405020304" pitchFamily="18" charset="0"/>
              </a:rPr>
              <a:t>: Sự phá huỷ khớp và hiện tượng xơ hình thành từ mô sụn hoặc mô xương gây hạn chế vận động </a:t>
            </a:r>
            <a:endParaRPr lang="en-V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516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0"/>
            <a:ext cx="9601200" cy="918411"/>
          </a:xfrm>
        </p:spPr>
        <p:txBody>
          <a:bodyPr>
            <a:normAutofit fontScale="90000"/>
          </a:bodyPr>
          <a:lstStyle/>
          <a:p>
            <a:r>
              <a:rPr lang="en-US" b="1" dirty="0">
                <a:solidFill>
                  <a:srgbClr val="0070C0"/>
                </a:solidFill>
                <a:latin typeface="Arial" panose="020B0604020202020204" pitchFamily="34" charset="0"/>
                <a:cs typeface="Arial" panose="020B0604020202020204" pitchFamily="34" charset="0"/>
              </a:rPr>
              <a:t>D</a:t>
            </a:r>
            <a:r>
              <a:rPr lang="en-VN" b="1" dirty="0">
                <a:solidFill>
                  <a:srgbClr val="0070C0"/>
                </a:solidFill>
                <a:latin typeface="Arial" panose="020B0604020202020204" pitchFamily="34" charset="0"/>
                <a:cs typeface="Arial" panose="020B0604020202020204" pitchFamily="34" charset="0"/>
              </a:rPr>
              <a:t>ỊCH TỄ </a:t>
            </a:r>
            <a:br>
              <a:rPr lang="en-VN" dirty="0"/>
            </a:br>
            <a:endParaRPr lang="en-VN" dirty="0"/>
          </a:p>
        </p:txBody>
      </p:sp>
      <p:sp>
        <p:nvSpPr>
          <p:cNvPr id="5" name="Rectangle 4">
            <a:extLst>
              <a:ext uri="{FF2B5EF4-FFF2-40B4-BE49-F238E27FC236}">
                <a16:creationId xmlns:a16="http://schemas.microsoft.com/office/drawing/2014/main" id="{1196D14D-5BC5-1548-AC89-F3F4B514F320}"/>
              </a:ext>
            </a:extLst>
          </p:cNvPr>
          <p:cNvSpPr/>
          <p:nvPr/>
        </p:nvSpPr>
        <p:spPr>
          <a:xfrm>
            <a:off x="1049867" y="1534954"/>
            <a:ext cx="11006665" cy="3293209"/>
          </a:xfrm>
          <a:prstGeom prst="rect">
            <a:avLst/>
          </a:prstGeom>
        </p:spPr>
        <p:txBody>
          <a:bodyPr wrap="square">
            <a:spAutoFit/>
          </a:bodyPr>
          <a:lstStyle/>
          <a:p>
            <a:pPr marL="457200" indent="-457200">
              <a:spcAft>
                <a:spcPts val="1200"/>
              </a:spcAft>
              <a:buFont typeface="Arial" panose="020B0604020202020204" pitchFamily="34" charset="0"/>
              <a:buChar char="•"/>
            </a:pPr>
            <a:r>
              <a:rPr lang="en-VN" sz="2800" dirty="0">
                <a:latin typeface="Times New Roman" panose="02020603050405020304" pitchFamily="18" charset="0"/>
                <a:cs typeface="Times New Roman" panose="02020603050405020304" pitchFamily="18" charset="0"/>
              </a:rPr>
              <a:t>Ảnh hưởng đến 0,1 đến 1,4% dân số</a:t>
            </a:r>
          </a:p>
          <a:p>
            <a:pPr marL="457200" indent="-457200">
              <a:spcAft>
                <a:spcPts val="1200"/>
              </a:spcAft>
              <a:buFont typeface="Arial" panose="020B0604020202020204" pitchFamily="34" charset="0"/>
              <a:buChar char="•"/>
            </a:pPr>
            <a:r>
              <a:rPr lang="en-VN" sz="28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Nam gấp 3 lần nữ</a:t>
            </a:r>
          </a:p>
          <a:p>
            <a:pPr marL="457200" indent="-457200">
              <a:spcAft>
                <a:spcPts val="1200"/>
              </a:spcAft>
              <a:buFont typeface="Arial" panose="020B0604020202020204" pitchFamily="34" charset="0"/>
              <a:buChar char="•"/>
            </a:pPr>
            <a:r>
              <a:rPr lang="en-VN" sz="28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Khới phát 20 - 40 tuổi.</a:t>
            </a:r>
          </a:p>
          <a:p>
            <a:pPr marL="457200" indent="-457200">
              <a:spcAft>
                <a:spcPts val="1200"/>
              </a:spcAft>
              <a:buFont typeface="Arial" panose="020B0604020202020204" pitchFamily="34" charset="0"/>
              <a:buChar char="•"/>
            </a:pPr>
            <a:r>
              <a:rPr lang="en-VN" sz="28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Gấp 10 đến 20 lần ở thế hệ 1 của BN VCSDK so người BT.</a:t>
            </a:r>
          </a:p>
          <a:p>
            <a:pPr marL="457200" indent="-457200">
              <a:spcAft>
                <a:spcPts val="1200"/>
              </a:spcAft>
              <a:buFont typeface="Arial" panose="020B0604020202020204" pitchFamily="34" charset="0"/>
              <a:buChar char="•"/>
            </a:pPr>
            <a:r>
              <a:rPr lang="en-VN" sz="28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HLA-B27 có ở 90% BN VCSDK, cũng có trong 10% dân số tùy dân tộc. Nguy cơ mắc VCSDK ở thế hệ 1 có HLA-B27 là 20%.</a:t>
            </a:r>
          </a:p>
        </p:txBody>
      </p:sp>
      <p:sp>
        <p:nvSpPr>
          <p:cNvPr id="7" name="Rectangle 2">
            <a:extLst>
              <a:ext uri="{FF2B5EF4-FFF2-40B4-BE49-F238E27FC236}">
                <a16:creationId xmlns:a16="http://schemas.microsoft.com/office/drawing/2014/main" id="{7E46851A-E097-DF41-90C9-13D87CAF53B1}"/>
              </a:ext>
            </a:extLst>
          </p:cNvPr>
          <p:cNvSpPr>
            <a:spLocks noChangeArrowheads="1"/>
          </p:cNvSpPr>
          <p:nvPr/>
        </p:nvSpPr>
        <p:spPr bwMode="auto">
          <a:xfrm>
            <a:off x="152400" y="152400"/>
            <a:ext cx="185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8719" tIns="60306" rIns="58719" bIns="46023" numCol="1" anchor="ctr" anchorCtr="0" compatLnSpc="1">
            <a:prstTxWarp prst="textNoShape">
              <a:avLst/>
            </a:prstTxWarp>
            <a:spAutoFit/>
          </a:bodyPr>
          <a:lstStyle/>
          <a:p>
            <a:endParaRPr lang="en-VN"/>
          </a:p>
        </p:txBody>
      </p:sp>
      <p:sp>
        <p:nvSpPr>
          <p:cNvPr id="8" name="AutoShape 4">
            <a:extLst>
              <a:ext uri="{FF2B5EF4-FFF2-40B4-BE49-F238E27FC236}">
                <a16:creationId xmlns:a16="http://schemas.microsoft.com/office/drawing/2014/main" id="{FFADD208-8112-6546-9154-3EEAA36359F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VN"/>
          </a:p>
        </p:txBody>
      </p:sp>
      <p:sp>
        <p:nvSpPr>
          <p:cNvPr id="9" name="Rectangle 5">
            <a:extLst>
              <a:ext uri="{FF2B5EF4-FFF2-40B4-BE49-F238E27FC236}">
                <a16:creationId xmlns:a16="http://schemas.microsoft.com/office/drawing/2014/main" id="{F508FC83-9DDA-134A-B6D1-18F590CF8F9B}"/>
              </a:ext>
            </a:extLst>
          </p:cNvPr>
          <p:cNvSpPr>
            <a:spLocks noChangeArrowheads="1"/>
          </p:cNvSpPr>
          <p:nvPr/>
        </p:nvSpPr>
        <p:spPr bwMode="auto">
          <a:xfrm>
            <a:off x="152400" y="152400"/>
            <a:ext cx="1219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en-VN"/>
          </a:p>
        </p:txBody>
      </p:sp>
      <p:sp>
        <p:nvSpPr>
          <p:cNvPr id="10" name="Rectangle 6">
            <a:extLst>
              <a:ext uri="{FF2B5EF4-FFF2-40B4-BE49-F238E27FC236}">
                <a16:creationId xmlns:a16="http://schemas.microsoft.com/office/drawing/2014/main" id="{E7F14DEE-0A9F-1E4E-B172-E22DC5DC977C}"/>
              </a:ext>
            </a:extLst>
          </p:cNvPr>
          <p:cNvSpPr>
            <a:spLocks noChangeArrowheads="1"/>
          </p:cNvSpPr>
          <p:nvPr/>
        </p:nvSpPr>
        <p:spPr bwMode="auto">
          <a:xfrm>
            <a:off x="152400" y="152400"/>
            <a:ext cx="1219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VN" altLang="en-VN" sz="1100" b="0" i="0" u="none" strike="noStrike" cap="none" normalizeH="0" baseline="0">
                <a:ln>
                  <a:noFill/>
                </a:ln>
                <a:solidFill>
                  <a:schemeClr val="tx1"/>
                </a:solidFill>
                <a:effectLst/>
                <a:latin typeface="Arial" panose="020B0604020202020204" pitchFamily="34" charset="0"/>
              </a:rPr>
            </a:br>
            <a:endParaRPr kumimoji="0" lang="en-VN" altLang="en-VN"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81618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151466" y="381000"/>
            <a:ext cx="9601200" cy="821267"/>
          </a:xfrm>
        </p:spPr>
        <p:txBody>
          <a:bodyPr>
            <a:normAutofit fontScale="90000"/>
          </a:bodyPr>
          <a:lstStyle/>
          <a:p>
            <a:r>
              <a:rPr lang="en-US" b="1" dirty="0">
                <a:solidFill>
                  <a:srgbClr val="0070C0"/>
                </a:solidFill>
                <a:latin typeface="Arial" panose="020B0604020202020204" pitchFamily="34" charset="0"/>
                <a:cs typeface="Arial" panose="020B0604020202020204" pitchFamily="34" charset="0"/>
              </a:rPr>
              <a:t>P</a:t>
            </a:r>
            <a:r>
              <a:rPr lang="en-VN" b="1" dirty="0">
                <a:solidFill>
                  <a:srgbClr val="0070C0"/>
                </a:solidFill>
                <a:latin typeface="Arial" panose="020B0604020202020204" pitchFamily="34" charset="0"/>
                <a:cs typeface="Arial" panose="020B0604020202020204" pitchFamily="34" charset="0"/>
              </a:rPr>
              <a:t>HÂN LOẠI</a:t>
            </a:r>
            <a:br>
              <a:rPr lang="en-VN" dirty="0"/>
            </a:br>
            <a:endParaRPr lang="en-VN" dirty="0"/>
          </a:p>
        </p:txBody>
      </p:sp>
      <p:sp>
        <p:nvSpPr>
          <p:cNvPr id="3" name="Rectangle 2">
            <a:extLst>
              <a:ext uri="{FF2B5EF4-FFF2-40B4-BE49-F238E27FC236}">
                <a16:creationId xmlns:a16="http://schemas.microsoft.com/office/drawing/2014/main" id="{D8B6AEF5-6E7F-BF43-A36E-933CC037639F}"/>
              </a:ext>
            </a:extLst>
          </p:cNvPr>
          <p:cNvSpPr/>
          <p:nvPr/>
        </p:nvSpPr>
        <p:spPr>
          <a:xfrm>
            <a:off x="1151466" y="1859339"/>
            <a:ext cx="10375205" cy="3139321"/>
          </a:xfrm>
          <a:prstGeom prst="rect">
            <a:avLst/>
          </a:prstGeom>
        </p:spPr>
        <p:txBody>
          <a:bodyPr wrap="square">
            <a:spAutoFit/>
          </a:bodyPr>
          <a:lstStyle/>
          <a:p>
            <a:pPr>
              <a:spcAft>
                <a:spcPts val="1200"/>
              </a:spcAft>
            </a:pPr>
            <a:r>
              <a:rPr lang="en-VN" sz="2800" b="1"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VCSDK phân loại như sau:</a:t>
            </a:r>
            <a:endParaRPr lang="en-VN" sz="2800" b="1" dirty="0">
              <a:latin typeface="Times New Roman" panose="02020603050405020304" pitchFamily="18" charset="0"/>
              <a:ea typeface="Times New Roman" panose="02020603050405020304" pitchFamily="18" charset="0"/>
              <a:cs typeface="Times New Roman" panose="02020603050405020304" pitchFamily="18" charset="0"/>
            </a:endParaRPr>
          </a:p>
          <a:p>
            <a:pPr marL="457200" lvl="0" indent="-457200">
              <a:spcAft>
                <a:spcPts val="1200"/>
              </a:spcAft>
              <a:buSzPts val="1000"/>
              <a:buFont typeface="Wingdings" pitchFamily="2" charset="2"/>
              <a:buChar char="§"/>
              <a:tabLst>
                <a:tab pos="457200" algn="l"/>
              </a:tabLst>
            </a:pPr>
            <a:r>
              <a:rPr lang="en-VN" sz="2800" b="1"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VCSDK thể trục </a:t>
            </a:r>
            <a:r>
              <a:rPr lang="en-VN" sz="28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phần lớn): TT chủ yếu ở CS và TT khớp cùng chậu trên XQ</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lvl="0" indent="-457200">
              <a:spcAft>
                <a:spcPts val="1200"/>
              </a:spcAft>
              <a:buSzPts val="1000"/>
              <a:buFont typeface="Wingdings" pitchFamily="2" charset="2"/>
              <a:buChar char="§"/>
              <a:tabLst>
                <a:tab pos="457200" algn="l"/>
              </a:tabLst>
            </a:pPr>
            <a:r>
              <a:rPr lang="en-VN" sz="2800" b="1"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VCSDK không có tổn thương XQ</a:t>
            </a:r>
            <a:r>
              <a:rPr lang="en-VN" sz="28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TWLS tương tự VCSDK thể trục nhưng không TT khớp cùng chậu XQ</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lvl="0" indent="-457200">
              <a:spcAft>
                <a:spcPts val="1200"/>
              </a:spcAft>
              <a:buSzPts val="1000"/>
              <a:buFont typeface="Wingdings" pitchFamily="2" charset="2"/>
              <a:buChar char="§"/>
              <a:tabLst>
                <a:tab pos="457200" algn="l"/>
              </a:tabLst>
            </a:pPr>
            <a:r>
              <a:rPr lang="en-VN" sz="2800" b="1"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VCSDK thể ngọai vi </a:t>
            </a:r>
            <a:r>
              <a:rPr lang="en-VN" sz="28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 tổn thương chủ yếu khớp ngoại vi</a:t>
            </a:r>
            <a:endParaRPr lang="en-VN"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293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277792"/>
            <a:ext cx="9601200" cy="1122745"/>
          </a:xfrm>
        </p:spPr>
        <p:txBody>
          <a:bodyPr>
            <a:normAutofit fontScale="90000"/>
          </a:bodyPr>
          <a:lstStyle/>
          <a:p>
            <a:r>
              <a:rPr lang="en-US" b="1" dirty="0">
                <a:solidFill>
                  <a:srgbClr val="0070C0"/>
                </a:solidFill>
                <a:latin typeface="Times New Roman" panose="02020603050405020304" pitchFamily="18" charset="0"/>
                <a:cs typeface="Times New Roman" panose="02020603050405020304" pitchFamily="18" charset="0"/>
              </a:rPr>
              <a:t>T</a:t>
            </a:r>
            <a:r>
              <a:rPr lang="en-VN" b="1" dirty="0">
                <a:solidFill>
                  <a:srgbClr val="0070C0"/>
                </a:solidFill>
                <a:latin typeface="Times New Roman" panose="02020603050405020304" pitchFamily="18" charset="0"/>
                <a:cs typeface="Times New Roman" panose="02020603050405020304" pitchFamily="18" charset="0"/>
              </a:rPr>
              <a:t>RIỆU CHỨNG</a:t>
            </a:r>
            <a:br>
              <a:rPr lang="en-VN" dirty="0"/>
            </a:br>
            <a:endParaRPr lang="en-VN" dirty="0"/>
          </a:p>
        </p:txBody>
      </p:sp>
      <p:sp>
        <p:nvSpPr>
          <p:cNvPr id="5" name="Rectangle 4">
            <a:extLst>
              <a:ext uri="{FF2B5EF4-FFF2-40B4-BE49-F238E27FC236}">
                <a16:creationId xmlns:a16="http://schemas.microsoft.com/office/drawing/2014/main" id="{0E19E3FB-8456-CD49-ADF8-B09A4A269186}"/>
              </a:ext>
            </a:extLst>
          </p:cNvPr>
          <p:cNvSpPr/>
          <p:nvPr/>
        </p:nvSpPr>
        <p:spPr>
          <a:xfrm>
            <a:off x="994458" y="1203767"/>
            <a:ext cx="10355484" cy="4242187"/>
          </a:xfrm>
          <a:prstGeom prst="rect">
            <a:avLst/>
          </a:prstGeom>
        </p:spPr>
        <p:txBody>
          <a:bodyPr wrap="square">
            <a:spAutoFit/>
          </a:bodyPr>
          <a:lstStyle/>
          <a:p>
            <a:pPr algn="just">
              <a:spcBef>
                <a:spcPts val="200"/>
              </a:spcBef>
            </a:pPr>
            <a:r>
              <a:rPr lang="en-VN" sz="2800" b="1" i="1" dirty="0">
                <a:solidFill>
                  <a:srgbClr val="010101"/>
                </a:solidFill>
                <a:latin typeface="Times New Roman" panose="02020603050405020304" pitchFamily="18" charset="0"/>
                <a:ea typeface="Times New Roman" panose="02020603050405020304" pitchFamily="18" charset="0"/>
                <a:cs typeface="Times New Roman" panose="02020603050405020304" pitchFamily="18" charset="0"/>
              </a:rPr>
              <a:t>Triệu chứng lâm sàng</a:t>
            </a:r>
            <a:endParaRPr lang="en-VN" sz="2800" b="1" i="1" dirty="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875"/>
              </a:lnSpc>
            </a:pPr>
            <a:endParaRPr lang="en-VN" sz="2800" b="1" dirty="0">
              <a:solidFill>
                <a:srgbClr val="444B49"/>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en-VN" sz="2800" b="1" dirty="0">
                <a:latin typeface="Times New Roman" panose="02020603050405020304" pitchFamily="18" charset="0"/>
                <a:ea typeface="Times New Roman" panose="02020603050405020304" pitchFamily="18" charset="0"/>
                <a:cs typeface="Times New Roman" panose="02020603050405020304" pitchFamily="18" charset="0"/>
              </a:rPr>
              <a:t>Dấu hiệu khởi phát </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lgn="just">
              <a:lnSpc>
                <a:spcPct val="150000"/>
              </a:lnSpc>
              <a:buFont typeface="Arial" panose="020B0604020202020204" pitchFamily="34" charset="0"/>
              <a:buChar char="•"/>
            </a:pPr>
            <a:r>
              <a:rPr lang="en-VN" sz="2800" dirty="0">
                <a:latin typeface="Times New Roman" panose="02020603050405020304" pitchFamily="18" charset="0"/>
                <a:cs typeface="Times New Roman" panose="02020603050405020304" pitchFamily="18" charset="0"/>
              </a:rPr>
              <a:t>Tuổi mắc: TG : Gần 70% trước tuổi 30.</a:t>
            </a:r>
          </a:p>
          <a:p>
            <a:pPr marL="457200" indent="-457200" algn="just">
              <a:lnSpc>
                <a:spcPct val="150000"/>
              </a:lnSpc>
              <a:buFont typeface="Arial" panose="020B0604020202020204" pitchFamily="34" charset="0"/>
              <a:buChar char="•"/>
            </a:pPr>
            <a:r>
              <a:rPr lang="en-VN" sz="2800" dirty="0">
                <a:latin typeface="Times New Roman" panose="02020603050405020304" pitchFamily="18" charset="0"/>
                <a:cs typeface="Times New Roman" panose="02020603050405020304" pitchFamily="18" charset="0"/>
              </a:rPr>
              <a:t>Việt Nam: 80% trước tuổi 30, 60% trước tuổi 20</a:t>
            </a:r>
          </a:p>
          <a:p>
            <a:pPr marL="457200" indent="-457200" algn="just">
              <a:lnSpc>
                <a:spcPct val="150000"/>
              </a:lnSpc>
              <a:buFont typeface="Arial" panose="020B0604020202020204" pitchFamily="34" charset="0"/>
              <a:buChar char="•"/>
            </a:pPr>
            <a:r>
              <a:rPr lang="en-VN" sz="2800" dirty="0">
                <a:latin typeface="Times New Roman" panose="02020603050405020304" pitchFamily="18" charset="0"/>
                <a:cs typeface="Times New Roman" panose="02020603050405020304" pitchFamily="18" charset="0"/>
              </a:rPr>
              <a:t>70% bắt đầu từ từ, 30% bắt đầu đột ngột</a:t>
            </a:r>
          </a:p>
          <a:p>
            <a:pPr marL="457200" indent="-457200" algn="just">
              <a:lnSpc>
                <a:spcPct val="150000"/>
              </a:lnSpc>
              <a:buFont typeface="Arial" panose="020B0604020202020204" pitchFamily="34" charset="0"/>
              <a:buChar char="•"/>
            </a:pPr>
            <a:r>
              <a:rPr lang="en-VN" sz="2800" dirty="0">
                <a:latin typeface="Times New Roman" panose="02020603050405020304" pitchFamily="18" charset="0"/>
                <a:cs typeface="Times New Roman" panose="02020603050405020304" pitchFamily="18" charset="0"/>
              </a:rPr>
              <a:t>75% bắt đầu từ khớp háng 25% bắt đầu từ cột sống.</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875"/>
              </a:lnSpc>
            </a:pPr>
            <a:endParaRPr lang="en-VN"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58204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277792"/>
            <a:ext cx="9601200" cy="1122745"/>
          </a:xfrm>
        </p:spPr>
        <p:txBody>
          <a:bodyPr>
            <a:normAutofit fontScale="90000"/>
          </a:bodyPr>
          <a:lstStyle/>
          <a:p>
            <a:r>
              <a:rPr lang="en-US" b="1" dirty="0">
                <a:solidFill>
                  <a:srgbClr val="0070C0"/>
                </a:solidFill>
                <a:latin typeface="Times New Roman" panose="02020603050405020304" pitchFamily="18" charset="0"/>
                <a:cs typeface="Times New Roman" panose="02020603050405020304" pitchFamily="18" charset="0"/>
              </a:rPr>
              <a:t>T</a:t>
            </a:r>
            <a:r>
              <a:rPr lang="en-VN" b="1" dirty="0">
                <a:solidFill>
                  <a:srgbClr val="0070C0"/>
                </a:solidFill>
                <a:latin typeface="Times New Roman" panose="02020603050405020304" pitchFamily="18" charset="0"/>
                <a:cs typeface="Times New Roman" panose="02020603050405020304" pitchFamily="18" charset="0"/>
              </a:rPr>
              <a:t>RIỆU CHỨNG</a:t>
            </a:r>
            <a:br>
              <a:rPr lang="en-VN" dirty="0"/>
            </a:br>
            <a:endParaRPr lang="en-VN" dirty="0"/>
          </a:p>
        </p:txBody>
      </p:sp>
      <p:sp>
        <p:nvSpPr>
          <p:cNvPr id="5" name="Rectangle 4">
            <a:extLst>
              <a:ext uri="{FF2B5EF4-FFF2-40B4-BE49-F238E27FC236}">
                <a16:creationId xmlns:a16="http://schemas.microsoft.com/office/drawing/2014/main" id="{0E19E3FB-8456-CD49-ADF8-B09A4A269186}"/>
              </a:ext>
            </a:extLst>
          </p:cNvPr>
          <p:cNvSpPr/>
          <p:nvPr/>
        </p:nvSpPr>
        <p:spPr>
          <a:xfrm>
            <a:off x="994458" y="1203767"/>
            <a:ext cx="10355484" cy="4270400"/>
          </a:xfrm>
          <a:prstGeom prst="rect">
            <a:avLst/>
          </a:prstGeom>
        </p:spPr>
        <p:txBody>
          <a:bodyPr wrap="square">
            <a:spAutoFit/>
          </a:bodyPr>
          <a:lstStyle/>
          <a:p>
            <a:pPr algn="just">
              <a:spcBef>
                <a:spcPts val="200"/>
              </a:spcBef>
            </a:pPr>
            <a:r>
              <a:rPr lang="en-VN" sz="2800" b="1" i="1" dirty="0">
                <a:solidFill>
                  <a:srgbClr val="010101"/>
                </a:solidFill>
                <a:latin typeface="Times New Roman" panose="02020603050405020304" pitchFamily="18" charset="0"/>
                <a:ea typeface="Times New Roman" panose="02020603050405020304" pitchFamily="18" charset="0"/>
                <a:cs typeface="Times New Roman" panose="02020603050405020304" pitchFamily="18" charset="0"/>
              </a:rPr>
              <a:t>Triệu chứng lâm sàng</a:t>
            </a:r>
            <a:endParaRPr lang="en-VN" sz="2800" b="1" i="1" dirty="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875"/>
              </a:lnSpc>
            </a:pPr>
            <a:endParaRPr lang="en-VN" sz="2800" b="1" dirty="0">
              <a:solidFill>
                <a:srgbClr val="444B49"/>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875"/>
              </a:lnSpc>
            </a:pPr>
            <a:r>
              <a:rPr lang="en-VN" sz="2800" b="1" dirty="0">
                <a:latin typeface="Times New Roman" panose="02020603050405020304" pitchFamily="18" charset="0"/>
                <a:ea typeface="Times New Roman" panose="02020603050405020304" pitchFamily="18" charset="0"/>
                <a:cs typeface="Times New Roman" panose="02020603050405020304" pitchFamily="18" charset="0"/>
              </a:rPr>
              <a:t>Dấu hiệu khởi phát </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ea typeface="Times New Roman" panose="02020603050405020304" pitchFamily="18" charset="0"/>
                <a:cs typeface="Times New Roman" panose="02020603050405020304" pitchFamily="18" charset="0"/>
              </a:rPr>
              <a:t>1.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a:t>
            </a:r>
            <a:r>
              <a:rPr lang="en-VN" sz="2800" i="1" dirty="0">
                <a:latin typeface="Times New Roman" panose="02020603050405020304" pitchFamily="18" charset="0"/>
                <a:ea typeface="Times New Roman" panose="02020603050405020304" pitchFamily="18" charset="0"/>
                <a:cs typeface="Times New Roman" panose="02020603050405020304" pitchFamily="18" charset="0"/>
              </a:rPr>
              <a:t>au vùng thắt lưng và xương cùng: </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Đau kiểu viêm, đau liên tục, đau nhiều nửa đêm về sáng</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Không giảm đau khi nghỉ ngơi</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Giảm đau khi vận động</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Bệnh nặng lên về đêm và sáng, giảm nhẹ chiều</a:t>
            </a:r>
          </a:p>
          <a:p>
            <a:pPr algn="just"/>
            <a:r>
              <a:rPr lang="en-VN" sz="2800" i="1" dirty="0">
                <a:latin typeface="Times New Roman" panose="02020603050405020304" pitchFamily="18" charset="0"/>
                <a:ea typeface="Times New Roman" panose="02020603050405020304" pitchFamily="18" charset="0"/>
                <a:cs typeface="Times New Roman" panose="02020603050405020304" pitchFamily="18" charset="0"/>
              </a:rPr>
              <a:t>2. Đau vùng mông </a:t>
            </a:r>
          </a:p>
          <a:p>
            <a:pPr algn="just"/>
            <a:r>
              <a:rPr lang="en-VN" sz="2800" dirty="0">
                <a:latin typeface="Times New Roman" panose="02020603050405020304" pitchFamily="18" charset="0"/>
                <a:ea typeface="Times New Roman" panose="02020603050405020304" pitchFamily="18" charset="0"/>
                <a:cs typeface="Times New Roman" panose="02020603050405020304" pitchFamily="18" charset="0"/>
              </a:rPr>
              <a:t>Đau 1 bên sau lan sang 2 bên</a:t>
            </a:r>
          </a:p>
          <a:p>
            <a:pPr algn="just">
              <a:lnSpc>
                <a:spcPts val="1875"/>
              </a:lnSpc>
            </a:pPr>
            <a:endParaRPr lang="en-VN" dirty="0">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8947490D-5EF0-4045-91EC-1D457BAF7502}"/>
              </a:ext>
            </a:extLst>
          </p:cNvPr>
          <p:cNvPicPr>
            <a:picLocks noChangeAspect="1"/>
          </p:cNvPicPr>
          <p:nvPr/>
        </p:nvPicPr>
        <p:blipFill>
          <a:blip r:embed="rId2"/>
          <a:stretch>
            <a:fillRect/>
          </a:stretch>
        </p:blipFill>
        <p:spPr>
          <a:xfrm>
            <a:off x="8709660" y="3154680"/>
            <a:ext cx="3200400" cy="3425528"/>
          </a:xfrm>
          <a:prstGeom prst="rect">
            <a:avLst/>
          </a:prstGeom>
        </p:spPr>
      </p:pic>
    </p:spTree>
    <p:extLst>
      <p:ext uri="{BB962C8B-B14F-4D97-AF65-F5344CB8AC3E}">
        <p14:creationId xmlns:p14="http://schemas.microsoft.com/office/powerpoint/2010/main" val="3594955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277792"/>
            <a:ext cx="9601200" cy="1122745"/>
          </a:xfrm>
        </p:spPr>
        <p:txBody>
          <a:bodyPr>
            <a:normAutofit fontScale="90000"/>
          </a:bodyPr>
          <a:lstStyle/>
          <a:p>
            <a:r>
              <a:rPr lang="en-US" b="1" dirty="0">
                <a:solidFill>
                  <a:srgbClr val="0070C0"/>
                </a:solidFill>
                <a:latin typeface="Times New Roman" panose="02020603050405020304" pitchFamily="18" charset="0"/>
                <a:cs typeface="Times New Roman" panose="02020603050405020304" pitchFamily="18" charset="0"/>
              </a:rPr>
              <a:t>T</a:t>
            </a:r>
            <a:r>
              <a:rPr lang="en-VN" b="1" dirty="0">
                <a:solidFill>
                  <a:srgbClr val="0070C0"/>
                </a:solidFill>
                <a:latin typeface="Times New Roman" panose="02020603050405020304" pitchFamily="18" charset="0"/>
                <a:cs typeface="Times New Roman" panose="02020603050405020304" pitchFamily="18" charset="0"/>
              </a:rPr>
              <a:t>RIỆU CHỨNG</a:t>
            </a:r>
            <a:br>
              <a:rPr lang="en-VN" dirty="0"/>
            </a:br>
            <a:endParaRPr lang="en-VN" dirty="0"/>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0E19E3FB-8456-CD49-ADF8-B09A4A269186}"/>
                  </a:ext>
                </a:extLst>
              </p:cNvPr>
              <p:cNvSpPr/>
              <p:nvPr/>
            </p:nvSpPr>
            <p:spPr>
              <a:xfrm>
                <a:off x="994458" y="1203767"/>
                <a:ext cx="10355484" cy="4734629"/>
              </a:xfrm>
              <a:prstGeom prst="rect">
                <a:avLst/>
              </a:prstGeom>
            </p:spPr>
            <p:txBody>
              <a:bodyPr wrap="square">
                <a:spAutoFit/>
              </a:bodyPr>
              <a:lstStyle/>
              <a:p>
                <a:pPr algn="just">
                  <a:spcBef>
                    <a:spcPts val="200"/>
                  </a:spcBef>
                </a:pPr>
                <a:r>
                  <a:rPr lang="en-VN" sz="2800" b="1" i="1" dirty="0">
                    <a:solidFill>
                      <a:srgbClr val="010101"/>
                    </a:solidFill>
                    <a:latin typeface="Times New Roman" panose="02020603050405020304" pitchFamily="18" charset="0"/>
                    <a:ea typeface="Times New Roman" panose="02020603050405020304" pitchFamily="18" charset="0"/>
                    <a:cs typeface="Times New Roman" panose="02020603050405020304" pitchFamily="18" charset="0"/>
                  </a:rPr>
                  <a:t>Triệu chứng lâm sàng</a:t>
                </a:r>
                <a:endParaRPr lang="en-VN" sz="2800" b="1" i="1" dirty="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875"/>
                  </a:lnSpc>
                </a:pPr>
                <a:endParaRPr lang="en-VN" sz="2800" b="1"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875"/>
                  </a:lnSpc>
                </a:pPr>
                <a:r>
                  <a:rPr lang="en-VN" sz="2800" b="1" dirty="0">
                    <a:latin typeface="Times New Roman" panose="02020603050405020304" pitchFamily="18" charset="0"/>
                    <a:ea typeface="Times New Roman" panose="02020603050405020304" pitchFamily="18" charset="0"/>
                    <a:cs typeface="Times New Roman" panose="02020603050405020304" pitchFamily="18" charset="0"/>
                  </a:rPr>
                  <a:t>Dấu hiệu khởi phát </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sz="2800" i="1" dirty="0">
                    <a:latin typeface="Times New Roman" panose="02020603050405020304" pitchFamily="18" charset="0"/>
                    <a:ea typeface="Times New Roman" panose="02020603050405020304" pitchFamily="18" charset="0"/>
                    <a:cs typeface="Times New Roman" panose="02020603050405020304" pitchFamily="18" charset="0"/>
                  </a:rPr>
                  <a:t>3.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Cứng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vùng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thắt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lưng</a:t>
                </a:r>
                <a:r>
                  <a:rPr lang="en-VN" sz="2800" i="1" dirty="0">
                    <a:latin typeface="Times New Roman" panose="02020603050405020304" pitchFamily="18" charset="0"/>
                    <a:ea typeface="Times New Roman" panose="02020603050405020304" pitchFamily="18" charset="0"/>
                    <a:cs typeface="Times New Roman" panose="02020603050405020304" pitchFamily="18" charset="0"/>
                  </a:rPr>
                  <a:t> </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Cứng buổi sáng </a:t>
                </a:r>
                <a14:m>
                  <m:oMath xmlns:m="http://schemas.openxmlformats.org/officeDocument/2006/math">
                    <m:r>
                      <a:rPr lang="en-VN" sz="2800" b="0" i="1">
                        <a:solidFill>
                          <a:srgbClr val="444B49"/>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VN" sz="2800" dirty="0">
                    <a:solidFill>
                      <a:srgbClr val="444B49"/>
                    </a:solidFill>
                    <a:latin typeface="Times New Roman" panose="02020603050405020304" pitchFamily="18" charset="0"/>
                    <a:ea typeface="Times New Roman" panose="02020603050405020304" pitchFamily="18" charset="0"/>
                    <a:cs typeface="Times New Roman" panose="02020603050405020304" pitchFamily="18" charset="0"/>
                  </a:rPr>
                  <a:t> 30 phút</a:t>
                </a:r>
              </a:p>
              <a:p>
                <a:pPr marL="457200" indent="-457200" algn="just">
                  <a:buFont typeface="Arial" panose="020B0604020202020204" pitchFamily="34" charset="0"/>
                  <a:buChar char="•"/>
                </a:pPr>
                <a:r>
                  <a:rPr lang="en-VN" sz="2800" dirty="0">
                    <a:solidFill>
                      <a:srgbClr val="444B49"/>
                    </a:solidFill>
                    <a:latin typeface="Times New Roman" panose="02020603050405020304" pitchFamily="18" charset="0"/>
                    <a:ea typeface="Times New Roman" panose="02020603050405020304" pitchFamily="18" charset="0"/>
                    <a:cs typeface="Times New Roman" panose="02020603050405020304" pitchFamily="18" charset="0"/>
                  </a:rPr>
                  <a:t>Cải thiện khi VĐ , tắm ngâm nước ấm</a:t>
                </a:r>
              </a:p>
              <a:p>
                <a:pPr algn="just"/>
                <a:r>
                  <a:rPr lang="en-VN" sz="2800" i="1" dirty="0">
                    <a:latin typeface="Times New Roman" panose="02020603050405020304" pitchFamily="18" charset="0"/>
                    <a:ea typeface="Times New Roman" panose="02020603050405020304" pitchFamily="18" charset="0"/>
                    <a:cs typeface="Times New Roman" panose="02020603050405020304" pitchFamily="18" charset="0"/>
                  </a:rPr>
                  <a:t>4. Đau ngực</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Đau giống kiểu đau TK liên sườn</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Đau tăng khi ho, hắt hơi</a:t>
                </a:r>
              </a:p>
              <a:p>
                <a:pPr algn="just"/>
                <a:r>
                  <a:rPr lang="en-VN" sz="2800" dirty="0">
                    <a:latin typeface="Times New Roman" panose="02020603050405020304" pitchFamily="18" charset="0"/>
                    <a:ea typeface="Times New Roman" panose="02020603050405020304" pitchFamily="18" charset="0"/>
                    <a:cs typeface="Times New Roman" panose="02020603050405020304" pitchFamily="18" charset="0"/>
                  </a:rPr>
                  <a:t>5. </a:t>
                </a:r>
                <a:r>
                  <a:rPr lang="en-VN" sz="2800" i="1" dirty="0">
                    <a:latin typeface="Times New Roman" panose="02020603050405020304" pitchFamily="18" charset="0"/>
                    <a:ea typeface="Times New Roman" panose="02020603050405020304" pitchFamily="18" charset="0"/>
                    <a:cs typeface="Times New Roman" panose="02020603050405020304" pitchFamily="18" charset="0"/>
                  </a:rPr>
                  <a:t>Tăng độ cứng và giảm độ mềm dẻo cơ vùng TL</a:t>
                </a:r>
              </a:p>
              <a:p>
                <a:pPr algn="just"/>
                <a:r>
                  <a:rPr lang="en-VN" sz="2800" i="1" dirty="0">
                    <a:latin typeface="Times New Roman" panose="02020603050405020304" pitchFamily="18" charset="0"/>
                    <a:ea typeface="Times New Roman" panose="02020603050405020304" pitchFamily="18" charset="0"/>
                    <a:cs typeface="Times New Roman" panose="02020603050405020304" pitchFamily="18" charset="0"/>
                  </a:rPr>
                  <a:t>6. Có hiện tượng làm phẳng các lồi xương vùng TL</a:t>
                </a:r>
              </a:p>
              <a:p>
                <a:pPr algn="just"/>
                <a:endParaRPr lang="en-VN" dirty="0">
                  <a:latin typeface="Times New Roman" panose="02020603050405020304" pitchFamily="18" charset="0"/>
                  <a:ea typeface="Times New Roman" panose="02020603050405020304" pitchFamily="18" charset="0"/>
                </a:endParaRPr>
              </a:p>
            </p:txBody>
          </p:sp>
        </mc:Choice>
        <mc:Fallback xmlns="">
          <p:sp>
            <p:nvSpPr>
              <p:cNvPr id="5" name="Rectangle 4">
                <a:extLst>
                  <a:ext uri="{FF2B5EF4-FFF2-40B4-BE49-F238E27FC236}">
                    <a16:creationId xmlns:a16="http://schemas.microsoft.com/office/drawing/2014/main" id="{0E19E3FB-8456-CD49-ADF8-B09A4A269186}"/>
                  </a:ext>
                </a:extLst>
              </p:cNvPr>
              <p:cNvSpPr>
                <a:spLocks noRot="1" noChangeAspect="1" noMove="1" noResize="1" noEditPoints="1" noAdjustHandles="1" noChangeArrowheads="1" noChangeShapeType="1" noTextEdit="1"/>
              </p:cNvSpPr>
              <p:nvPr/>
            </p:nvSpPr>
            <p:spPr>
              <a:xfrm>
                <a:off x="994458" y="1203767"/>
                <a:ext cx="10355484" cy="4734629"/>
              </a:xfrm>
              <a:prstGeom prst="rect">
                <a:avLst/>
              </a:prstGeom>
              <a:blipFill>
                <a:blip r:embed="rId2"/>
                <a:stretch>
                  <a:fillRect l="-1102" t="-1337"/>
                </a:stretch>
              </a:blipFill>
            </p:spPr>
            <p:txBody>
              <a:bodyPr/>
              <a:lstStyle/>
              <a:p>
                <a:r>
                  <a:rPr lang="en-VN">
                    <a:noFill/>
                  </a:rPr>
                  <a:t> </a:t>
                </a:r>
              </a:p>
            </p:txBody>
          </p:sp>
        </mc:Fallback>
      </mc:AlternateContent>
      <p:pic>
        <p:nvPicPr>
          <p:cNvPr id="3" name="Picture 2">
            <a:extLst>
              <a:ext uri="{FF2B5EF4-FFF2-40B4-BE49-F238E27FC236}">
                <a16:creationId xmlns:a16="http://schemas.microsoft.com/office/drawing/2014/main" id="{3848C134-CC8C-0942-9F31-10E6F3958533}"/>
              </a:ext>
            </a:extLst>
          </p:cNvPr>
          <p:cNvPicPr>
            <a:picLocks noChangeAspect="1"/>
          </p:cNvPicPr>
          <p:nvPr/>
        </p:nvPicPr>
        <p:blipFill>
          <a:blip r:embed="rId3"/>
          <a:stretch>
            <a:fillRect/>
          </a:stretch>
        </p:blipFill>
        <p:spPr>
          <a:xfrm>
            <a:off x="7743142" y="480060"/>
            <a:ext cx="3983942" cy="3200400"/>
          </a:xfrm>
          <a:prstGeom prst="rect">
            <a:avLst/>
          </a:prstGeom>
        </p:spPr>
      </p:pic>
    </p:spTree>
    <p:extLst>
      <p:ext uri="{BB962C8B-B14F-4D97-AF65-F5344CB8AC3E}">
        <p14:creationId xmlns:p14="http://schemas.microsoft.com/office/powerpoint/2010/main" val="3329250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277792"/>
            <a:ext cx="9601200" cy="1122745"/>
          </a:xfrm>
        </p:spPr>
        <p:txBody>
          <a:bodyPr>
            <a:normAutofit fontScale="90000"/>
          </a:bodyPr>
          <a:lstStyle/>
          <a:p>
            <a:r>
              <a:rPr lang="en-US" b="1" dirty="0">
                <a:solidFill>
                  <a:srgbClr val="0070C0"/>
                </a:solidFill>
                <a:latin typeface="Times New Roman" panose="02020603050405020304" pitchFamily="18" charset="0"/>
                <a:cs typeface="Times New Roman" panose="02020603050405020304" pitchFamily="18" charset="0"/>
              </a:rPr>
              <a:t>T</a:t>
            </a:r>
            <a:r>
              <a:rPr lang="en-VN" b="1" dirty="0">
                <a:solidFill>
                  <a:srgbClr val="0070C0"/>
                </a:solidFill>
                <a:latin typeface="Times New Roman" panose="02020603050405020304" pitchFamily="18" charset="0"/>
                <a:cs typeface="Times New Roman" panose="02020603050405020304" pitchFamily="18" charset="0"/>
              </a:rPr>
              <a:t>RIỆU CHỨNG</a:t>
            </a:r>
            <a:br>
              <a:rPr lang="en-VN" dirty="0"/>
            </a:br>
            <a:endParaRPr lang="en-VN" dirty="0"/>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0E19E3FB-8456-CD49-ADF8-B09A4A269186}"/>
                  </a:ext>
                </a:extLst>
              </p:cNvPr>
              <p:cNvSpPr/>
              <p:nvPr/>
            </p:nvSpPr>
            <p:spPr>
              <a:xfrm>
                <a:off x="994458" y="1203767"/>
                <a:ext cx="10355484" cy="4026743"/>
              </a:xfrm>
              <a:prstGeom prst="rect">
                <a:avLst/>
              </a:prstGeom>
            </p:spPr>
            <p:txBody>
              <a:bodyPr wrap="square">
                <a:spAutoFit/>
              </a:bodyPr>
              <a:lstStyle/>
              <a:p>
                <a:pPr algn="just">
                  <a:spcBef>
                    <a:spcPts val="200"/>
                  </a:spcBef>
                </a:pPr>
                <a:r>
                  <a:rPr lang="en-VN" sz="2800" b="1" i="1" dirty="0">
                    <a:solidFill>
                      <a:srgbClr val="010101"/>
                    </a:solidFill>
                    <a:latin typeface="Times New Roman" panose="02020603050405020304" pitchFamily="18" charset="0"/>
                    <a:ea typeface="Times New Roman" panose="02020603050405020304" pitchFamily="18" charset="0"/>
                    <a:cs typeface="Times New Roman" panose="02020603050405020304" pitchFamily="18" charset="0"/>
                  </a:rPr>
                  <a:t>Triệu chứng lâm sàng</a:t>
                </a:r>
                <a:endParaRPr lang="en-VN" sz="2800" b="1" i="1" dirty="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875"/>
                  </a:lnSpc>
                </a:pPr>
                <a:endParaRPr lang="en-VN" sz="2800" b="1"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875"/>
                  </a:lnSpc>
                </a:pPr>
                <a:r>
                  <a:rPr lang="en-VN" sz="2800" b="1" dirty="0">
                    <a:latin typeface="Times New Roman" panose="02020603050405020304" pitchFamily="18" charset="0"/>
                    <a:ea typeface="Times New Roman" panose="02020603050405020304" pitchFamily="18" charset="0"/>
                    <a:cs typeface="Times New Roman" panose="02020603050405020304" pitchFamily="18" charset="0"/>
                  </a:rPr>
                  <a:t>Dấu hiệu khởi phát </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VN" sz="2800" dirty="0">
                    <a:latin typeface="Times New Roman" panose="02020603050405020304" pitchFamily="18" charset="0"/>
                    <a:ea typeface="Times New Roman" panose="02020603050405020304" pitchFamily="18" charset="0"/>
                    <a:cs typeface="Times New Roman" panose="02020603050405020304" pitchFamily="18" charset="0"/>
                  </a:rPr>
                  <a:t>8. </a:t>
                </a:r>
                <a:r>
                  <a:rPr lang="en-VN" sz="2800" i="1" dirty="0">
                    <a:latin typeface="Times New Roman" panose="02020603050405020304" pitchFamily="18" charset="0"/>
                    <a:ea typeface="Times New Roman" panose="02020603050405020304" pitchFamily="18" charset="0"/>
                    <a:cs typeface="Times New Roman" panose="02020603050405020304" pitchFamily="18" charset="0"/>
                  </a:rPr>
                  <a:t>Viêm điểm bám gân</a:t>
                </a:r>
              </a:p>
              <a:p>
                <a:pPr algn="just"/>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VN" sz="2800" dirty="0">
                    <a:latin typeface="Times New Roman" panose="02020603050405020304" pitchFamily="18" charset="0"/>
                    <a:ea typeface="Times New Roman" panose="02020603050405020304" pitchFamily="18" charset="0"/>
                    <a:cs typeface="Times New Roman" panose="02020603050405020304" pitchFamily="18" charset="0"/>
                  </a:rPr>
                  <a:t>9. </a:t>
                </a:r>
                <a:r>
                  <a:rPr lang="en-VN" sz="2800" i="1" dirty="0">
                    <a:latin typeface="Times New Roman" panose="02020603050405020304" pitchFamily="18" charset="0"/>
                    <a:ea typeface="Times New Roman" panose="02020603050405020304" pitchFamily="18" charset="0"/>
                    <a:cs typeface="Times New Roman" panose="02020603050405020304" pitchFamily="18" charset="0"/>
                  </a:rPr>
                  <a:t>Biểu hiện ngoài khớp</a:t>
                </a:r>
              </a:p>
              <a:p>
                <a:pPr algn="just"/>
                <a:r>
                  <a:rPr lang="en-VN" sz="2800" dirty="0">
                    <a:latin typeface="Times New Roman" panose="02020603050405020304" pitchFamily="18" charset="0"/>
                    <a:ea typeface="Times New Roman" panose="02020603050405020304" pitchFamily="18" charset="0"/>
                    <a:cs typeface="Times New Roman" panose="02020603050405020304" pitchFamily="18" charset="0"/>
                  </a:rPr>
                  <a:t>Viêm màng bồ đào ( GĐ khởi phát , kéo dài 2-3 tháng, </a:t>
                </a:r>
                <a14:m>
                  <m:oMath xmlns:m="http://schemas.openxmlformats.org/officeDocument/2006/math">
                    <m:r>
                      <a:rPr lang="en-VN" sz="2800" i="1" smtClean="0">
                        <a:latin typeface="Cambria Math" panose="02040503050406030204" pitchFamily="18" charset="0"/>
                        <a:ea typeface="Cambria Math" panose="02040503050406030204" pitchFamily="18" charset="0"/>
                      </a:rPr>
                      <m:t>≈</m:t>
                    </m:r>
                    <m:r>
                      <a:rPr lang="vi-VN" sz="2800" b="0" i="1" smtClean="0">
                        <a:latin typeface="Cambria Math" panose="02040503050406030204" pitchFamily="18" charset="0"/>
                        <a:ea typeface="Cambria Math" panose="02040503050406030204" pitchFamily="18" charset="0"/>
                      </a:rPr>
                      <m:t>30 % </m:t>
                    </m:r>
                    <m:r>
                      <a:rPr lang="vi-VN" sz="2800" b="0" i="1" smtClean="0">
                        <a:latin typeface="Cambria Math" panose="02040503050406030204" pitchFamily="18" charset="0"/>
                        <a:ea typeface="Cambria Math" panose="02040503050406030204" pitchFamily="18" charset="0"/>
                      </a:rPr>
                      <m:t>𝐵</m:t>
                    </m:r>
                    <m:r>
                      <m:rPr>
                        <m:sty m:val="p"/>
                      </m:rPr>
                      <a:rPr lang="vi-VN" sz="2800" i="1">
                        <a:latin typeface="Cambria Math" panose="02040503050406030204" pitchFamily="18" charset="0"/>
                        <a:ea typeface="Cambria Math" panose="02040503050406030204" pitchFamily="18" charset="0"/>
                      </a:rPr>
                      <m:t>N</m:t>
                    </m:r>
                  </m:oMath>
                </a14:m>
                <a:endParaRPr lang="vi-VN" sz="2800" dirty="0">
                  <a:latin typeface="Times New Roman" panose="02020603050405020304" pitchFamily="18" charset="0"/>
                  <a:ea typeface="Cambria Math" panose="02040503050406030204" pitchFamily="18" charset="0"/>
                </a:endParaRPr>
              </a:p>
              <a:p>
                <a:pPr algn="just"/>
                <a:endParaRPr lang="en-VN" sz="2800" i="1"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VN" sz="2800" i="1" dirty="0">
                    <a:latin typeface="Times New Roman" panose="02020603050405020304" pitchFamily="18" charset="0"/>
                    <a:ea typeface="Times New Roman" panose="02020603050405020304" pitchFamily="18" charset="0"/>
                    <a:cs typeface="Times New Roman" panose="02020603050405020304" pitchFamily="18" charset="0"/>
                  </a:rPr>
                  <a:t>10. Mệt mỏi, xanh xao, gày sút, sốt nhẹ…</a:t>
                </a:r>
              </a:p>
              <a:p>
                <a:pPr algn="just"/>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mc:Choice>
        <mc:Fallback xmlns="">
          <p:sp>
            <p:nvSpPr>
              <p:cNvPr id="5" name="Rectangle 4">
                <a:extLst>
                  <a:ext uri="{FF2B5EF4-FFF2-40B4-BE49-F238E27FC236}">
                    <a16:creationId xmlns:a16="http://schemas.microsoft.com/office/drawing/2014/main" id="{0E19E3FB-8456-CD49-ADF8-B09A4A269186}"/>
                  </a:ext>
                </a:extLst>
              </p:cNvPr>
              <p:cNvSpPr>
                <a:spLocks noRot="1" noChangeAspect="1" noMove="1" noResize="1" noEditPoints="1" noAdjustHandles="1" noChangeArrowheads="1" noChangeShapeType="1" noTextEdit="1"/>
              </p:cNvSpPr>
              <p:nvPr/>
            </p:nvSpPr>
            <p:spPr>
              <a:xfrm>
                <a:off x="994458" y="1203767"/>
                <a:ext cx="10355484" cy="4026743"/>
              </a:xfrm>
              <a:prstGeom prst="rect">
                <a:avLst/>
              </a:prstGeom>
              <a:blipFill>
                <a:blip r:embed="rId2"/>
                <a:stretch>
                  <a:fillRect l="-1102" t="-1572"/>
                </a:stretch>
              </a:blipFill>
            </p:spPr>
            <p:txBody>
              <a:bodyPr/>
              <a:lstStyle/>
              <a:p>
                <a:r>
                  <a:rPr lang="en-VN">
                    <a:noFill/>
                  </a:rPr>
                  <a:t> </a:t>
                </a:r>
              </a:p>
            </p:txBody>
          </p:sp>
        </mc:Fallback>
      </mc:AlternateContent>
      <p:pic>
        <p:nvPicPr>
          <p:cNvPr id="8" name="Picture 7">
            <a:extLst>
              <a:ext uri="{FF2B5EF4-FFF2-40B4-BE49-F238E27FC236}">
                <a16:creationId xmlns:a16="http://schemas.microsoft.com/office/drawing/2014/main" id="{0FD8386E-FD4F-6449-B0CB-C40442945170}"/>
              </a:ext>
            </a:extLst>
          </p:cNvPr>
          <p:cNvPicPr>
            <a:picLocks noChangeAspect="1"/>
          </p:cNvPicPr>
          <p:nvPr/>
        </p:nvPicPr>
        <p:blipFill>
          <a:blip r:embed="rId3"/>
          <a:stretch>
            <a:fillRect/>
          </a:stretch>
        </p:blipFill>
        <p:spPr>
          <a:xfrm>
            <a:off x="5108551" y="277793"/>
            <a:ext cx="4292600" cy="2349500"/>
          </a:xfrm>
          <a:prstGeom prst="rect">
            <a:avLst/>
          </a:prstGeom>
        </p:spPr>
      </p:pic>
      <p:pic>
        <p:nvPicPr>
          <p:cNvPr id="9" name="Picture 8">
            <a:extLst>
              <a:ext uri="{FF2B5EF4-FFF2-40B4-BE49-F238E27FC236}">
                <a16:creationId xmlns:a16="http://schemas.microsoft.com/office/drawing/2014/main" id="{AC81D858-1886-374D-90BA-890EB5F6A941}"/>
              </a:ext>
            </a:extLst>
          </p:cNvPr>
          <p:cNvPicPr>
            <a:picLocks noChangeAspect="1"/>
          </p:cNvPicPr>
          <p:nvPr/>
        </p:nvPicPr>
        <p:blipFill>
          <a:blip r:embed="rId4"/>
          <a:stretch>
            <a:fillRect/>
          </a:stretch>
        </p:blipFill>
        <p:spPr>
          <a:xfrm>
            <a:off x="9401151" y="277793"/>
            <a:ext cx="2600350" cy="2349500"/>
          </a:xfrm>
          <a:prstGeom prst="rect">
            <a:avLst/>
          </a:prstGeom>
        </p:spPr>
      </p:pic>
    </p:spTree>
    <p:extLst>
      <p:ext uri="{BB962C8B-B14F-4D97-AF65-F5344CB8AC3E}">
        <p14:creationId xmlns:p14="http://schemas.microsoft.com/office/powerpoint/2010/main" val="1521771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48F7A1-6405-BD4B-A89D-44DC13DA959E}"/>
              </a:ext>
            </a:extLst>
          </p:cNvPr>
          <p:cNvSpPr/>
          <p:nvPr/>
        </p:nvSpPr>
        <p:spPr>
          <a:xfrm>
            <a:off x="1124607" y="968070"/>
            <a:ext cx="10671153" cy="4883388"/>
          </a:xfrm>
          <a:prstGeom prst="rect">
            <a:avLst/>
          </a:prstGeom>
        </p:spPr>
        <p:txBody>
          <a:bodyPr wrap="square">
            <a:spAutoFit/>
          </a:bodyPr>
          <a:lstStyle/>
          <a:p>
            <a:pPr>
              <a:spcBef>
                <a:spcPts val="600"/>
              </a:spcBef>
              <a:spcAft>
                <a:spcPts val="600"/>
              </a:spcAft>
            </a:pPr>
            <a:r>
              <a:rPr lang="en-VN" sz="36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GĐ Toàn phát</a:t>
            </a:r>
          </a:p>
          <a:p>
            <a:pPr>
              <a:spcBef>
                <a:spcPts val="1130"/>
              </a:spcBef>
              <a:spcAft>
                <a:spcPts val="1130"/>
              </a:spcAft>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Sưng đau, hạn chế vận động nhiều khớp, teo cơ, biến dạng nhanh,đối xứng, đau tăng về đêm.</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r>
              <a:rPr lang="en-VN" sz="2800" b="1"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1. Các khớp ở chi</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Háng: 90% thường bắt đầu một bên, sau đó cả hai bên.</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Gối: 80% có thể có tràn dịch gối.</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Khớp cổ chân: 30%, có thể không để lại di chứng.</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Khớp vai: 30%, thường khỏi không để lại di chứng.</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Các khớp khác: Hiếm gặp hơn như khuỷu, ức đòn, cổ tay, không bao giờ thấy tổn thương các khớp nhỏ bàn tay.</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86F2F83B-D6EB-E646-A9FA-219737E640C6}"/>
              </a:ext>
            </a:extLst>
          </p:cNvPr>
          <p:cNvSpPr/>
          <p:nvPr/>
        </p:nvSpPr>
        <p:spPr>
          <a:xfrm>
            <a:off x="1124607" y="252248"/>
            <a:ext cx="7809186" cy="646331"/>
          </a:xfrm>
          <a:prstGeom prst="rect">
            <a:avLst/>
          </a:prstGeom>
        </p:spPr>
        <p:txBody>
          <a:bodyPr wrap="square">
            <a:spAutoFit/>
          </a:bodyPr>
          <a:lstStyle/>
          <a:p>
            <a:r>
              <a:rPr lang="en-US" sz="3600" b="1" dirty="0">
                <a:solidFill>
                  <a:srgbClr val="0070C0"/>
                </a:solidFill>
                <a:latin typeface="Times New Roman" panose="02020603050405020304" pitchFamily="18" charset="0"/>
                <a:cs typeface="Times New Roman" panose="02020603050405020304" pitchFamily="18" charset="0"/>
              </a:rPr>
              <a:t>T</a:t>
            </a:r>
            <a:r>
              <a:rPr lang="en-VN" sz="3600" b="1" dirty="0">
                <a:solidFill>
                  <a:srgbClr val="0070C0"/>
                </a:solidFill>
                <a:latin typeface="Times New Roman" panose="02020603050405020304" pitchFamily="18" charset="0"/>
                <a:cs typeface="Times New Roman" panose="02020603050405020304" pitchFamily="18" charset="0"/>
              </a:rPr>
              <a:t>RIỆU CHỨNG LÂM SÀNG</a:t>
            </a:r>
            <a:endParaRPr lang="en-VN" sz="3600" dirty="0"/>
          </a:p>
        </p:txBody>
      </p:sp>
    </p:spTree>
    <p:extLst>
      <p:ext uri="{BB962C8B-B14F-4D97-AF65-F5344CB8AC3E}">
        <p14:creationId xmlns:p14="http://schemas.microsoft.com/office/powerpoint/2010/main" val="4173032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E7035C2-93A7-0348-A4E1-047A3EF0D957}"/>
              </a:ext>
            </a:extLst>
          </p:cNvPr>
          <p:cNvSpPr/>
          <p:nvPr/>
        </p:nvSpPr>
        <p:spPr>
          <a:xfrm>
            <a:off x="1226915" y="1759353"/>
            <a:ext cx="9942653" cy="4944943"/>
          </a:xfrm>
          <a:prstGeom prst="rect">
            <a:avLst/>
          </a:prstGeom>
        </p:spPr>
        <p:txBody>
          <a:bodyPr wrap="square">
            <a:spAutoFit/>
          </a:bodyPr>
          <a:lstStyle/>
          <a:p>
            <a:r>
              <a:rPr lang="en-VN" sz="2800" b="1"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2. Cột sống</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spcBef>
                <a:spcPts val="1130"/>
              </a:spcBef>
              <a:spcAft>
                <a:spcPts val="1130"/>
              </a:spcAft>
              <a:buFont typeface="Arial" panose="020B0604020202020204" pitchFamily="34" charset="0"/>
              <a:buChar char="•"/>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Thường xuất hiện muộn hơn các khớp ở chi.</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spcBef>
                <a:spcPts val="1130"/>
              </a:spcBef>
              <a:spcAft>
                <a:spcPts val="1130"/>
              </a:spcAft>
              <a:buFont typeface="Arial" panose="020B0604020202020204" pitchFamily="34" charset="0"/>
              <a:buChar char="•"/>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Cột sống thắt lưng: 100% đau liên tục và âm ỉ, hạn chế VĐ, teo cơ cạnh cột sống.</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spcBef>
                <a:spcPts val="1130"/>
              </a:spcBef>
              <a:spcAft>
                <a:spcPts val="1130"/>
              </a:spcAft>
              <a:buFont typeface="Arial" panose="020B0604020202020204" pitchFamily="34" charset="0"/>
              <a:buChar char="•"/>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Cột sống lưng: thường muộn hơn vùng TL, đau âm ỉ, hạn chế VĐ, biến dạng (gù) hoặc cứng, teo cơ.</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spcBef>
                <a:spcPts val="1130"/>
              </a:spcBef>
              <a:spcAft>
                <a:spcPts val="1130"/>
              </a:spcAft>
              <a:buFont typeface="Arial" panose="020B0604020202020204" pitchFamily="34" charset="0"/>
              <a:buChar char="•"/>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Cột sống cổ: có thể muộn hơn hoặc sớm hơn các đoạn khác, biến dạng hạn chế VĐ.</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VN" dirty="0">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035D758A-2F21-734F-91A7-FF533C2A085D}"/>
              </a:ext>
            </a:extLst>
          </p:cNvPr>
          <p:cNvSpPr/>
          <p:nvPr/>
        </p:nvSpPr>
        <p:spPr>
          <a:xfrm>
            <a:off x="1712165" y="651605"/>
            <a:ext cx="2834430" cy="707886"/>
          </a:xfrm>
          <a:prstGeom prst="rect">
            <a:avLst/>
          </a:prstGeom>
        </p:spPr>
        <p:txBody>
          <a:bodyPr wrap="none">
            <a:spAutoFit/>
          </a:bodyPr>
          <a:lstStyle/>
          <a:p>
            <a:pPr>
              <a:spcBef>
                <a:spcPts val="600"/>
              </a:spcBef>
              <a:spcAft>
                <a:spcPts val="600"/>
              </a:spcAft>
            </a:pPr>
            <a:r>
              <a:rPr lang="en-VN" sz="40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Gđ toàn phát</a:t>
            </a:r>
            <a:endPar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6648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E7035C2-93A7-0348-A4E1-047A3EF0D957}"/>
              </a:ext>
            </a:extLst>
          </p:cNvPr>
          <p:cNvSpPr/>
          <p:nvPr/>
        </p:nvSpPr>
        <p:spPr>
          <a:xfrm>
            <a:off x="1342661" y="1634690"/>
            <a:ext cx="9954230" cy="4655121"/>
          </a:xfrm>
          <a:prstGeom prst="rect">
            <a:avLst/>
          </a:prstGeom>
        </p:spPr>
        <p:txBody>
          <a:bodyPr wrap="square">
            <a:spAutoFit/>
          </a:bodyPr>
          <a:lstStyle/>
          <a:p>
            <a:r>
              <a:rPr lang="en-VN" dirty="0">
                <a:solidFill>
                  <a:srgbClr val="3C4043"/>
                </a:solidFill>
                <a:latin typeface="Arial" panose="020B0604020202020204" pitchFamily="34" charset="0"/>
                <a:ea typeface="Times New Roman" panose="02020603050405020304" pitchFamily="18" charset="0"/>
              </a:rPr>
              <a:t>.</a:t>
            </a:r>
            <a:endParaRPr lang="en-VN" dirty="0">
              <a:latin typeface="Times New Roman" panose="02020603050405020304" pitchFamily="18" charset="0"/>
              <a:ea typeface="Times New Roman" panose="02020603050405020304" pitchFamily="18" charset="0"/>
            </a:endParaRPr>
          </a:p>
          <a:p>
            <a:r>
              <a:rPr lang="en-VN" sz="2800" b="1"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3. Khớp cùng chậu</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1130"/>
              </a:spcBef>
              <a:spcAft>
                <a:spcPts val="1130"/>
              </a:spcAft>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Là dấu hiệu sớm, đặc hiệu (chủ yếu trên Xquang).</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1130"/>
              </a:spcBef>
              <a:spcAft>
                <a:spcPts val="1130"/>
              </a:spcAft>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Đau vùng cùng chậu, lan xuống đùi.</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1130"/>
              </a:spcBef>
              <a:spcAft>
                <a:spcPts val="1130"/>
              </a:spcAft>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Teo cơ mông.</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1130"/>
              </a:spcBef>
              <a:spcAft>
                <a:spcPts val="1130"/>
              </a:spcAft>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Nghiệm pháp giãn cánh chậu (+).</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r>
              <a:rPr lang="en-VN" sz="2800" b="1"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Những biểu hiện khác</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1130"/>
              </a:spcBef>
              <a:spcAft>
                <a:spcPts val="1130"/>
              </a:spcAft>
            </a:pPr>
            <a:r>
              <a:rPr lang="en-VN" sz="2800" dirty="0">
                <a:solidFill>
                  <a:srgbClr val="3C4043"/>
                </a:solidFill>
                <a:latin typeface="Times New Roman" panose="02020603050405020304" pitchFamily="18" charset="0"/>
                <a:ea typeface="Times New Roman" panose="02020603050405020304" pitchFamily="18" charset="0"/>
                <a:cs typeface="Times New Roman" panose="02020603050405020304" pitchFamily="18" charset="0"/>
              </a:rPr>
              <a:t>Sốt, gầy sút.</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CD05E747-9F00-F547-B13B-98A8224341E0}"/>
              </a:ext>
            </a:extLst>
          </p:cNvPr>
          <p:cNvSpPr/>
          <p:nvPr/>
        </p:nvSpPr>
        <p:spPr>
          <a:xfrm>
            <a:off x="1342661" y="640531"/>
            <a:ext cx="2834430" cy="707886"/>
          </a:xfrm>
          <a:prstGeom prst="rect">
            <a:avLst/>
          </a:prstGeom>
        </p:spPr>
        <p:txBody>
          <a:bodyPr wrap="none">
            <a:spAutoFit/>
          </a:bodyPr>
          <a:lstStyle/>
          <a:p>
            <a:pPr>
              <a:spcBef>
                <a:spcPts val="600"/>
              </a:spcBef>
              <a:spcAft>
                <a:spcPts val="600"/>
              </a:spcAft>
            </a:pPr>
            <a:r>
              <a:rPr lang="en-VN" sz="40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Gđ toàn phát</a:t>
            </a:r>
            <a:endPar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CFC4FDF-72E7-364D-89B0-4595713AD5BE}"/>
              </a:ext>
            </a:extLst>
          </p:cNvPr>
          <p:cNvPicPr>
            <a:picLocks noChangeAspect="1"/>
          </p:cNvPicPr>
          <p:nvPr/>
        </p:nvPicPr>
        <p:blipFill>
          <a:blip r:embed="rId2"/>
          <a:stretch>
            <a:fillRect/>
          </a:stretch>
        </p:blipFill>
        <p:spPr>
          <a:xfrm>
            <a:off x="7498080" y="2975834"/>
            <a:ext cx="4274820" cy="3600250"/>
          </a:xfrm>
          <a:prstGeom prst="rect">
            <a:avLst/>
          </a:prstGeom>
        </p:spPr>
      </p:pic>
    </p:spTree>
    <p:extLst>
      <p:ext uri="{BB962C8B-B14F-4D97-AF65-F5344CB8AC3E}">
        <p14:creationId xmlns:p14="http://schemas.microsoft.com/office/powerpoint/2010/main" val="543894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833E57-53AE-F041-B4C4-C9C3DE14E357}"/>
              </a:ext>
            </a:extLst>
          </p:cNvPr>
          <p:cNvPicPr>
            <a:picLocks noChangeAspect="1"/>
          </p:cNvPicPr>
          <p:nvPr/>
        </p:nvPicPr>
        <p:blipFill>
          <a:blip r:embed="rId2"/>
          <a:stretch>
            <a:fillRect/>
          </a:stretch>
        </p:blipFill>
        <p:spPr>
          <a:xfrm>
            <a:off x="5898523" y="1674254"/>
            <a:ext cx="5959699" cy="4716242"/>
          </a:xfrm>
          <a:prstGeom prst="rect">
            <a:avLst/>
          </a:prstGeom>
        </p:spPr>
      </p:pic>
      <p:sp>
        <p:nvSpPr>
          <p:cNvPr id="5" name="Rectangle 4">
            <a:extLst>
              <a:ext uri="{FF2B5EF4-FFF2-40B4-BE49-F238E27FC236}">
                <a16:creationId xmlns:a16="http://schemas.microsoft.com/office/drawing/2014/main" id="{8164FB68-1CE1-ED46-B056-98FA439C3D8F}"/>
              </a:ext>
            </a:extLst>
          </p:cNvPr>
          <p:cNvSpPr/>
          <p:nvPr/>
        </p:nvSpPr>
        <p:spPr>
          <a:xfrm>
            <a:off x="901521" y="1553826"/>
            <a:ext cx="4997002" cy="2677656"/>
          </a:xfrm>
          <a:prstGeom prst="rect">
            <a:avLst/>
          </a:prstGeom>
        </p:spPr>
        <p:txBody>
          <a:bodyPr wrap="square">
            <a:spAutoFit/>
          </a:bodyPr>
          <a:lstStyle/>
          <a:p>
            <a:pPr algn="just"/>
            <a:r>
              <a:rPr lang="en-VN" sz="2800" dirty="0">
                <a:latin typeface="Times New Roman" panose="02020603050405020304" pitchFamily="18" charset="0"/>
                <a:cs typeface="Times New Roman" panose="02020603050405020304" pitchFamily="18" charset="0"/>
              </a:rPr>
              <a:t>Test Gaensl:  được thực hiện khi bệnh nhân nằm ngửa.  Khớp háng được gập tối đa ở một bên và mở rộng khớp háng bên đối diện.  Thao tác này gây căng thẳng đồng thời cả hai khớp viêm</a:t>
            </a:r>
          </a:p>
        </p:txBody>
      </p:sp>
    </p:spTree>
    <p:extLst>
      <p:ext uri="{BB962C8B-B14F-4D97-AF65-F5344CB8AC3E}">
        <p14:creationId xmlns:p14="http://schemas.microsoft.com/office/powerpoint/2010/main" val="304628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7394F-B3EF-0349-ABAD-FABE8AF23081}"/>
              </a:ext>
            </a:extLst>
          </p:cNvPr>
          <p:cNvSpPr>
            <a:spLocks noGrp="1"/>
          </p:cNvSpPr>
          <p:nvPr>
            <p:ph type="title"/>
          </p:nvPr>
        </p:nvSpPr>
        <p:spPr/>
        <p:txBody>
          <a:bodyPr/>
          <a:lstStyle/>
          <a:p>
            <a:endParaRPr lang="en-VN"/>
          </a:p>
        </p:txBody>
      </p:sp>
      <p:pic>
        <p:nvPicPr>
          <p:cNvPr id="3" name="Picture 2">
            <a:extLst>
              <a:ext uri="{FF2B5EF4-FFF2-40B4-BE49-F238E27FC236}">
                <a16:creationId xmlns:a16="http://schemas.microsoft.com/office/drawing/2014/main" id="{507DF680-45C4-5548-B2A6-F495D1E14084}"/>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87F15B2B-1408-7A49-90F7-A50B3EDD1229}"/>
              </a:ext>
            </a:extLst>
          </p:cNvPr>
          <p:cNvPicPr>
            <a:picLocks noChangeAspect="1"/>
          </p:cNvPicPr>
          <p:nvPr/>
        </p:nvPicPr>
        <p:blipFill>
          <a:blip r:embed="rId3"/>
          <a:stretch>
            <a:fillRect/>
          </a:stretch>
        </p:blipFill>
        <p:spPr>
          <a:xfrm>
            <a:off x="5512158" y="1165860"/>
            <a:ext cx="5734961" cy="5120640"/>
          </a:xfrm>
          <a:prstGeom prst="rect">
            <a:avLst/>
          </a:prstGeom>
        </p:spPr>
      </p:pic>
    </p:spTree>
    <p:extLst>
      <p:ext uri="{BB962C8B-B14F-4D97-AF65-F5344CB8AC3E}">
        <p14:creationId xmlns:p14="http://schemas.microsoft.com/office/powerpoint/2010/main" val="436629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19EEF2-BA8E-684E-B7D4-9133691FCA36}"/>
              </a:ext>
            </a:extLst>
          </p:cNvPr>
          <p:cNvPicPr>
            <a:picLocks noChangeAspect="1"/>
          </p:cNvPicPr>
          <p:nvPr/>
        </p:nvPicPr>
        <p:blipFill>
          <a:blip r:embed="rId2"/>
          <a:stretch>
            <a:fillRect/>
          </a:stretch>
        </p:blipFill>
        <p:spPr>
          <a:xfrm>
            <a:off x="4560523" y="1197735"/>
            <a:ext cx="7298666" cy="5347326"/>
          </a:xfrm>
          <a:prstGeom prst="rect">
            <a:avLst/>
          </a:prstGeom>
        </p:spPr>
      </p:pic>
    </p:spTree>
    <p:extLst>
      <p:ext uri="{BB962C8B-B14F-4D97-AF65-F5344CB8AC3E}">
        <p14:creationId xmlns:p14="http://schemas.microsoft.com/office/powerpoint/2010/main" val="2575644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5BA9A-BC33-C644-ADF3-91AC225EDB1A}"/>
              </a:ext>
            </a:extLst>
          </p:cNvPr>
          <p:cNvSpPr>
            <a:spLocks noGrp="1"/>
          </p:cNvSpPr>
          <p:nvPr>
            <p:ph type="title"/>
          </p:nvPr>
        </p:nvSpPr>
        <p:spPr>
          <a:xfrm>
            <a:off x="1371600" y="685800"/>
            <a:ext cx="9601200" cy="914400"/>
          </a:xfrm>
        </p:spPr>
        <p:txBody>
          <a:bodyPr/>
          <a:lstStyle/>
          <a:p>
            <a:r>
              <a:rPr lang="en-US" b="1" dirty="0">
                <a:solidFill>
                  <a:srgbClr val="0070C0"/>
                </a:solidFill>
                <a:latin typeface="Times New Roman" panose="02020603050405020304" pitchFamily="18" charset="0"/>
                <a:cs typeface="Times New Roman" panose="02020603050405020304" pitchFamily="18" charset="0"/>
              </a:rPr>
              <a:t>C</a:t>
            </a:r>
            <a:r>
              <a:rPr lang="en-VN" b="1" dirty="0">
                <a:solidFill>
                  <a:srgbClr val="0070C0"/>
                </a:solidFill>
                <a:latin typeface="Times New Roman" panose="02020603050405020304" pitchFamily="18" charset="0"/>
                <a:cs typeface="Times New Roman" panose="02020603050405020304" pitchFamily="18" charset="0"/>
              </a:rPr>
              <a:t>ẬN LÂM SÀNG</a:t>
            </a:r>
          </a:p>
        </p:txBody>
      </p:sp>
      <p:sp>
        <p:nvSpPr>
          <p:cNvPr id="3" name="Rectangle 2">
            <a:extLst>
              <a:ext uri="{FF2B5EF4-FFF2-40B4-BE49-F238E27FC236}">
                <a16:creationId xmlns:a16="http://schemas.microsoft.com/office/drawing/2014/main" id="{26C85B6E-E07E-BD48-960D-64C22EDFF894}"/>
              </a:ext>
            </a:extLst>
          </p:cNvPr>
          <p:cNvSpPr/>
          <p:nvPr/>
        </p:nvSpPr>
        <p:spPr>
          <a:xfrm>
            <a:off x="1403130" y="2103291"/>
            <a:ext cx="10049729" cy="2246769"/>
          </a:xfrm>
          <a:prstGeom prst="rect">
            <a:avLst/>
          </a:prstGeom>
        </p:spPr>
        <p:txBody>
          <a:bodyPr wrap="square">
            <a:spAutoFit/>
          </a:bodyPr>
          <a:lstStyle/>
          <a:p>
            <a:r>
              <a:rPr lang="en-VN" sz="2800" dirty="0">
                <a:latin typeface="Times New Roman" panose="02020603050405020304" pitchFamily="18" charset="0"/>
                <a:ea typeface="Times New Roman" panose="02020603050405020304" pitchFamily="18" charset="0"/>
              </a:rPr>
              <a:t>Xét nghiệm</a:t>
            </a:r>
          </a:p>
          <a:p>
            <a:r>
              <a:rPr lang="en-VN" dirty="0">
                <a:latin typeface="Times New Roman" panose="02020603050405020304" pitchFamily="18" charset="0"/>
                <a:ea typeface="Times New Roman" panose="02020603050405020304" pitchFamily="18" charset="0"/>
              </a:rPr>
              <a:t>− </a:t>
            </a:r>
            <a:r>
              <a:rPr lang="en-VN" sz="2800" dirty="0">
                <a:latin typeface="Times New Roman" panose="02020603050405020304" pitchFamily="18" charset="0"/>
                <a:ea typeface="Times New Roman" panose="02020603050405020304" pitchFamily="18" charset="0"/>
              </a:rPr>
              <a:t>Xét nghiệm máu: có các dấu hiệu viêm như tăng tốc độ lắng máu,</a:t>
            </a:r>
          </a:p>
          <a:p>
            <a:r>
              <a:rPr lang="en-VN" sz="2800" dirty="0">
                <a:latin typeface="Times New Roman" panose="02020603050405020304" pitchFamily="18" charset="0"/>
                <a:ea typeface="Times New Roman" panose="02020603050405020304" pitchFamily="18" charset="0"/>
              </a:rPr>
              <a:t>tăng CRP </a:t>
            </a:r>
          </a:p>
          <a:p>
            <a:r>
              <a:rPr lang="en-VN" sz="2800" dirty="0">
                <a:latin typeface="Times New Roman" panose="02020603050405020304" pitchFamily="18" charset="0"/>
                <a:ea typeface="Times New Roman" panose="02020603050405020304" pitchFamily="18" charset="0"/>
              </a:rPr>
              <a:t>− Kháng nguyên hoà hợp mô HLA-B27 dương tính ở 80-90% bệnh nhân viêm cột sống dính khớp.</a:t>
            </a:r>
          </a:p>
        </p:txBody>
      </p:sp>
    </p:spTree>
    <p:extLst>
      <p:ext uri="{BB962C8B-B14F-4D97-AF65-F5344CB8AC3E}">
        <p14:creationId xmlns:p14="http://schemas.microsoft.com/office/powerpoint/2010/main" val="2285984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C60D-1783-9E45-951B-05E10EAF2E60}"/>
              </a:ext>
            </a:extLst>
          </p:cNvPr>
          <p:cNvSpPr>
            <a:spLocks noGrp="1"/>
          </p:cNvSpPr>
          <p:nvPr>
            <p:ph type="title"/>
          </p:nvPr>
        </p:nvSpPr>
        <p:spPr>
          <a:xfrm>
            <a:off x="1041266" y="784164"/>
            <a:ext cx="4934531" cy="922283"/>
          </a:xfrm>
        </p:spPr>
        <p:txBody>
          <a:bodyPr/>
          <a:lstStyle/>
          <a:p>
            <a:r>
              <a:rPr lang="en-US" b="1" dirty="0">
                <a:solidFill>
                  <a:srgbClr val="0070C0"/>
                </a:solidFill>
                <a:latin typeface="Times New Roman" panose="02020603050405020304" pitchFamily="18" charset="0"/>
                <a:cs typeface="Times New Roman" panose="02020603050405020304" pitchFamily="18" charset="0"/>
              </a:rPr>
              <a:t>C</a:t>
            </a:r>
            <a:r>
              <a:rPr lang="en-VN" b="1" dirty="0">
                <a:solidFill>
                  <a:srgbClr val="0070C0"/>
                </a:solidFill>
                <a:latin typeface="Times New Roman" panose="02020603050405020304" pitchFamily="18" charset="0"/>
                <a:cs typeface="Times New Roman" panose="02020603050405020304" pitchFamily="18" charset="0"/>
              </a:rPr>
              <a:t>ẬN LÂM SÀNG</a:t>
            </a:r>
            <a:endParaRPr lang="en-VN" dirty="0"/>
          </a:p>
        </p:txBody>
      </p:sp>
      <p:sp>
        <p:nvSpPr>
          <p:cNvPr id="3" name="Rectangle 2">
            <a:extLst>
              <a:ext uri="{FF2B5EF4-FFF2-40B4-BE49-F238E27FC236}">
                <a16:creationId xmlns:a16="http://schemas.microsoft.com/office/drawing/2014/main" id="{B8B92E79-EAD9-6949-9782-11CE907D3E5B}"/>
              </a:ext>
            </a:extLst>
          </p:cNvPr>
          <p:cNvSpPr/>
          <p:nvPr/>
        </p:nvSpPr>
        <p:spPr>
          <a:xfrm>
            <a:off x="1041266" y="2490610"/>
            <a:ext cx="10944671" cy="3385542"/>
          </a:xfrm>
          <a:prstGeom prst="rect">
            <a:avLst/>
          </a:prstGeom>
        </p:spPr>
        <p:txBody>
          <a:bodyPr wrap="square">
            <a:spAutoFit/>
          </a:bodyPr>
          <a:lstStyle/>
          <a:p>
            <a:pPr algn="just"/>
            <a:r>
              <a:rPr lang="en-VN" sz="2800" dirty="0">
                <a:latin typeface="Times New Roman" panose="02020603050405020304" pitchFamily="18" charset="0"/>
                <a:ea typeface="Times New Roman" panose="02020603050405020304" pitchFamily="18" charset="0"/>
              </a:rPr>
              <a:t> </a:t>
            </a:r>
            <a:r>
              <a:rPr lang="en-VN" sz="2800" b="1" dirty="0">
                <a:latin typeface="Times New Roman" panose="02020603050405020304" pitchFamily="18" charset="0"/>
                <a:ea typeface="Times New Roman" panose="02020603050405020304" pitchFamily="18" charset="0"/>
              </a:rPr>
              <a:t>Chẩn đoán hình ảnh</a:t>
            </a:r>
            <a:r>
              <a:rPr lang="en-VN" sz="2800" dirty="0">
                <a:latin typeface="Times New Roman" panose="02020603050405020304" pitchFamily="18" charset="0"/>
                <a:ea typeface="Times New Roman" panose="02020603050405020304" pitchFamily="18" charset="0"/>
              </a:rPr>
              <a:t>:</a:t>
            </a:r>
          </a:p>
          <a:p>
            <a:pPr algn="just"/>
            <a:r>
              <a:rPr lang="en-VN" sz="2800" i="1" dirty="0">
                <a:latin typeface="Times New Roman" panose="02020603050405020304" pitchFamily="18" charset="0"/>
                <a:ea typeface="Times New Roman" panose="02020603050405020304" pitchFamily="18" charset="0"/>
              </a:rPr>
              <a:t>Viêm khớp cùng chậu</a:t>
            </a:r>
            <a:r>
              <a:rPr lang="en-VN" sz="2800" dirty="0">
                <a:latin typeface="Times New Roman" panose="02020603050405020304" pitchFamily="18" charset="0"/>
                <a:ea typeface="Times New Roman" panose="02020603050405020304" pitchFamily="18" charset="0"/>
              </a:rPr>
              <a:t>: Xquang thường quy </a:t>
            </a:r>
          </a:p>
          <a:p>
            <a:pPr algn="just"/>
            <a:r>
              <a:rPr lang="en-VN" sz="2800" dirty="0">
                <a:latin typeface="Times New Roman" panose="02020603050405020304" pitchFamily="18" charset="0"/>
                <a:ea typeface="Times New Roman" panose="02020603050405020304" pitchFamily="18" charset="0"/>
              </a:rPr>
              <a:t>Giai đoạn 1: mất chất khoáng của bờ khớp, khe khớp cùng chậu rộng.</a:t>
            </a:r>
          </a:p>
          <a:p>
            <a:pPr algn="just"/>
            <a:r>
              <a:rPr lang="en-VN" sz="2800" dirty="0">
                <a:latin typeface="Times New Roman" panose="02020603050405020304" pitchFamily="18" charset="0"/>
                <a:ea typeface="Times New Roman" panose="02020603050405020304" pitchFamily="18" charset="0"/>
              </a:rPr>
              <a:t> Giai đoạn 2: hình ảnh bào mòn, hình ảnh tem thư ở rìa khớp. </a:t>
            </a:r>
          </a:p>
          <a:p>
            <a:pPr algn="just"/>
            <a:r>
              <a:rPr lang="en-VN" sz="2800" dirty="0">
                <a:latin typeface="Times New Roman" panose="02020603050405020304" pitchFamily="18" charset="0"/>
                <a:ea typeface="Times New Roman" panose="02020603050405020304" pitchFamily="18" charset="0"/>
              </a:rPr>
              <a:t>Giai đoạn 3: đặc xương ở bờ khớp, dính một phần khớp cùng- chậu. </a:t>
            </a:r>
          </a:p>
          <a:p>
            <a:pPr algn="just"/>
            <a:r>
              <a:rPr lang="en-VN" sz="2800" dirty="0">
                <a:latin typeface="Times New Roman" panose="02020603050405020304" pitchFamily="18" charset="0"/>
                <a:ea typeface="Times New Roman" panose="02020603050405020304" pitchFamily="18" charset="0"/>
              </a:rPr>
              <a:t>Giai đoạn 4: dính khớp cùng chậu hoàn toàn.</a:t>
            </a:r>
          </a:p>
          <a:p>
            <a:pPr algn="just"/>
            <a:r>
              <a:rPr lang="en-VN" sz="2800" dirty="0">
                <a:latin typeface="Times New Roman" panose="02020603050405020304" pitchFamily="18" charset="0"/>
                <a:cs typeface="Times New Roman" panose="02020603050405020304" pitchFamily="18" charset="0"/>
              </a:rPr>
              <a:t>Ở giai đoạn sớm, MRI khung chậu giúp chẩn đoán sớm </a:t>
            </a:r>
            <a:r>
              <a:rPr lang="en-VN" sz="2800" dirty="0"/>
              <a:t>. </a:t>
            </a:r>
          </a:p>
          <a:p>
            <a:endParaRPr lang="en-VN" dirty="0">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AA2AB565-D19B-6F4E-9631-518477AA8B69}"/>
              </a:ext>
            </a:extLst>
          </p:cNvPr>
          <p:cNvPicPr>
            <a:picLocks noChangeAspect="1"/>
          </p:cNvPicPr>
          <p:nvPr/>
        </p:nvPicPr>
        <p:blipFill>
          <a:blip r:embed="rId2"/>
          <a:stretch>
            <a:fillRect/>
          </a:stretch>
        </p:blipFill>
        <p:spPr>
          <a:xfrm>
            <a:off x="8680360" y="0"/>
            <a:ext cx="3305577" cy="2674620"/>
          </a:xfrm>
          <a:prstGeom prst="rect">
            <a:avLst/>
          </a:prstGeom>
        </p:spPr>
      </p:pic>
    </p:spTree>
    <p:extLst>
      <p:ext uri="{BB962C8B-B14F-4D97-AF65-F5344CB8AC3E}">
        <p14:creationId xmlns:p14="http://schemas.microsoft.com/office/powerpoint/2010/main" val="975887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D93EF-1363-0944-8D3A-B9D4ECC345B5}"/>
              </a:ext>
            </a:extLst>
          </p:cNvPr>
          <p:cNvSpPr>
            <a:spLocks noGrp="1"/>
          </p:cNvSpPr>
          <p:nvPr>
            <p:ph type="title"/>
          </p:nvPr>
        </p:nvSpPr>
        <p:spPr>
          <a:xfrm>
            <a:off x="1094259" y="285691"/>
            <a:ext cx="9427779" cy="1173540"/>
          </a:xfrm>
        </p:spPr>
        <p:txBody>
          <a:bodyPr/>
          <a:lstStyle/>
          <a:p>
            <a:r>
              <a:rPr lang="en-US" b="1" dirty="0">
                <a:solidFill>
                  <a:srgbClr val="0070C0"/>
                </a:solidFill>
                <a:latin typeface="Times New Roman" panose="02020603050405020304" pitchFamily="18" charset="0"/>
                <a:cs typeface="Times New Roman" panose="02020603050405020304" pitchFamily="18" charset="0"/>
              </a:rPr>
              <a:t>C</a:t>
            </a:r>
            <a:r>
              <a:rPr lang="en-VN" b="1" dirty="0">
                <a:solidFill>
                  <a:srgbClr val="0070C0"/>
                </a:solidFill>
                <a:latin typeface="Times New Roman" panose="02020603050405020304" pitchFamily="18" charset="0"/>
                <a:cs typeface="Times New Roman" panose="02020603050405020304" pitchFamily="18" charset="0"/>
              </a:rPr>
              <a:t>ẬN LÂM SÀNG</a:t>
            </a:r>
            <a:endParaRPr lang="en-VN" dirty="0"/>
          </a:p>
        </p:txBody>
      </p:sp>
      <p:sp>
        <p:nvSpPr>
          <p:cNvPr id="3" name="Rectangle 2">
            <a:extLst>
              <a:ext uri="{FF2B5EF4-FFF2-40B4-BE49-F238E27FC236}">
                <a16:creationId xmlns:a16="http://schemas.microsoft.com/office/drawing/2014/main" id="{180F8116-CD93-1742-B386-4753AADD0828}"/>
              </a:ext>
            </a:extLst>
          </p:cNvPr>
          <p:cNvSpPr/>
          <p:nvPr/>
        </p:nvSpPr>
        <p:spPr>
          <a:xfrm>
            <a:off x="995744" y="1459231"/>
            <a:ext cx="8663411" cy="3970318"/>
          </a:xfrm>
          <a:prstGeom prst="rect">
            <a:avLst/>
          </a:prstGeom>
        </p:spPr>
        <p:txBody>
          <a:bodyPr wrap="square">
            <a:spAutoFit/>
          </a:bodyPr>
          <a:lstStyle/>
          <a:p>
            <a:r>
              <a:rPr lang="en-VN" sz="2800" b="1" i="1" dirty="0">
                <a:latin typeface="Times New Roman" panose="02020603050405020304" pitchFamily="18" charset="0"/>
                <a:ea typeface="Times New Roman" panose="02020603050405020304" pitchFamily="18" charset="0"/>
              </a:rPr>
              <a:t>Cột sống</a:t>
            </a:r>
            <a:r>
              <a:rPr lang="en-VN" sz="2800" dirty="0">
                <a:latin typeface="Times New Roman" panose="02020603050405020304" pitchFamily="18" charset="0"/>
                <a:ea typeface="Times New Roman" panose="02020603050405020304" pitchFamily="18" charset="0"/>
              </a:rPr>
              <a:t>: ở gđ muộn, Xquang thấy các cầu xương, cột sống có hình cây tre, hình ảnh đường ray xe lửa do xơ hóa dây chằng cột sống. </a:t>
            </a:r>
          </a:p>
          <a:p>
            <a:pPr marL="457200" indent="-457200">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rPr>
              <a:t>Có thể calci hoá đĩa đệm, tổn thương khớp liên mấu sau, tổn thương khớp xương sườn đốt sống. </a:t>
            </a:r>
          </a:p>
          <a:p>
            <a:pPr marL="457200" indent="-457200">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rPr>
              <a:t>Có thể thấy h/ảnh loãng xương, ĐS cong lõm hai mặt, gãy cầu xương, gãy cung sau. </a:t>
            </a:r>
          </a:p>
          <a:p>
            <a:pPr marL="457200" indent="-457200">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rPr>
              <a:t>Ở giai đoạn sớm, tổn thương cột sống có thể được phát hiện trên cộng hưởng từ. </a:t>
            </a:r>
          </a:p>
        </p:txBody>
      </p:sp>
      <p:pic>
        <p:nvPicPr>
          <p:cNvPr id="5" name="Picture 4">
            <a:extLst>
              <a:ext uri="{FF2B5EF4-FFF2-40B4-BE49-F238E27FC236}">
                <a16:creationId xmlns:a16="http://schemas.microsoft.com/office/drawing/2014/main" id="{012166FF-F074-334C-8454-A278995EBF4C}"/>
              </a:ext>
            </a:extLst>
          </p:cNvPr>
          <p:cNvPicPr>
            <a:picLocks noChangeAspect="1"/>
          </p:cNvPicPr>
          <p:nvPr/>
        </p:nvPicPr>
        <p:blipFill>
          <a:blip r:embed="rId2"/>
          <a:stretch>
            <a:fillRect/>
          </a:stretch>
        </p:blipFill>
        <p:spPr>
          <a:xfrm>
            <a:off x="9438233" y="4418557"/>
            <a:ext cx="2530811" cy="2298879"/>
          </a:xfrm>
          <a:prstGeom prst="rect">
            <a:avLst/>
          </a:prstGeom>
        </p:spPr>
      </p:pic>
      <p:pic>
        <p:nvPicPr>
          <p:cNvPr id="7" name="Picture 6">
            <a:extLst>
              <a:ext uri="{FF2B5EF4-FFF2-40B4-BE49-F238E27FC236}">
                <a16:creationId xmlns:a16="http://schemas.microsoft.com/office/drawing/2014/main" id="{CE78A813-DAFC-1E46-BB7E-0F196710B76B}"/>
              </a:ext>
            </a:extLst>
          </p:cNvPr>
          <p:cNvPicPr>
            <a:picLocks noChangeAspect="1"/>
          </p:cNvPicPr>
          <p:nvPr/>
        </p:nvPicPr>
        <p:blipFill>
          <a:blip r:embed="rId3"/>
          <a:stretch>
            <a:fillRect/>
          </a:stretch>
        </p:blipFill>
        <p:spPr>
          <a:xfrm>
            <a:off x="9438233" y="2189408"/>
            <a:ext cx="2595540" cy="2090702"/>
          </a:xfrm>
          <a:prstGeom prst="rect">
            <a:avLst/>
          </a:prstGeom>
        </p:spPr>
      </p:pic>
      <p:pic>
        <p:nvPicPr>
          <p:cNvPr id="8" name="Picture 7">
            <a:extLst>
              <a:ext uri="{FF2B5EF4-FFF2-40B4-BE49-F238E27FC236}">
                <a16:creationId xmlns:a16="http://schemas.microsoft.com/office/drawing/2014/main" id="{A5474EEB-520C-844B-95E0-0BD899D428F4}"/>
              </a:ext>
            </a:extLst>
          </p:cNvPr>
          <p:cNvPicPr>
            <a:picLocks noChangeAspect="1"/>
          </p:cNvPicPr>
          <p:nvPr/>
        </p:nvPicPr>
        <p:blipFill>
          <a:blip r:embed="rId4"/>
          <a:stretch>
            <a:fillRect/>
          </a:stretch>
        </p:blipFill>
        <p:spPr>
          <a:xfrm>
            <a:off x="9543245" y="140564"/>
            <a:ext cx="2425798" cy="2048843"/>
          </a:xfrm>
          <a:prstGeom prst="rect">
            <a:avLst/>
          </a:prstGeom>
        </p:spPr>
      </p:pic>
    </p:spTree>
    <p:extLst>
      <p:ext uri="{BB962C8B-B14F-4D97-AF65-F5344CB8AC3E}">
        <p14:creationId xmlns:p14="http://schemas.microsoft.com/office/powerpoint/2010/main" val="2374380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1902D-4C38-D144-AE17-F9CC4DB608B0}"/>
              </a:ext>
            </a:extLst>
          </p:cNvPr>
          <p:cNvSpPr>
            <a:spLocks noGrp="1"/>
          </p:cNvSpPr>
          <p:nvPr>
            <p:ph type="title"/>
          </p:nvPr>
        </p:nvSpPr>
        <p:spPr>
          <a:xfrm>
            <a:off x="933718" y="402465"/>
            <a:ext cx="4861775" cy="808149"/>
          </a:xfrm>
        </p:spPr>
        <p:txBody>
          <a:bodyPr/>
          <a:lstStyle/>
          <a:p>
            <a:r>
              <a:rPr lang="en-US" b="1" dirty="0">
                <a:solidFill>
                  <a:srgbClr val="0070C0"/>
                </a:solidFill>
                <a:latin typeface="Times New Roman" panose="02020603050405020304" pitchFamily="18" charset="0"/>
                <a:cs typeface="Times New Roman" panose="02020603050405020304" pitchFamily="18" charset="0"/>
              </a:rPr>
              <a:t>C</a:t>
            </a:r>
            <a:r>
              <a:rPr lang="en-VN" b="1" dirty="0">
                <a:solidFill>
                  <a:srgbClr val="0070C0"/>
                </a:solidFill>
                <a:latin typeface="Times New Roman" panose="02020603050405020304" pitchFamily="18" charset="0"/>
                <a:cs typeface="Times New Roman" panose="02020603050405020304" pitchFamily="18" charset="0"/>
              </a:rPr>
              <a:t>ẬN LÂM SÀNG</a:t>
            </a:r>
            <a:endParaRPr lang="en-VN" dirty="0"/>
          </a:p>
        </p:txBody>
      </p:sp>
      <p:sp>
        <p:nvSpPr>
          <p:cNvPr id="3" name="Rectangle 2">
            <a:extLst>
              <a:ext uri="{FF2B5EF4-FFF2-40B4-BE49-F238E27FC236}">
                <a16:creationId xmlns:a16="http://schemas.microsoft.com/office/drawing/2014/main" id="{0674DAD2-615C-D14B-AA0B-A15620031557}"/>
              </a:ext>
            </a:extLst>
          </p:cNvPr>
          <p:cNvSpPr/>
          <p:nvPr/>
        </p:nvSpPr>
        <p:spPr>
          <a:xfrm>
            <a:off x="1206321" y="1457132"/>
            <a:ext cx="6649792" cy="3970318"/>
          </a:xfrm>
          <a:prstGeom prst="rect">
            <a:avLst/>
          </a:prstGeom>
        </p:spPr>
        <p:txBody>
          <a:bodyPr wrap="square">
            <a:spAutoFit/>
          </a:bodyPr>
          <a:lstStyle/>
          <a:p>
            <a:pPr algn="just"/>
            <a:r>
              <a:rPr lang="en-VN" sz="2800" b="1" i="1" dirty="0">
                <a:latin typeface="Times New Roman" panose="02020603050405020304" pitchFamily="18" charset="0"/>
                <a:ea typeface="Times New Roman" panose="02020603050405020304" pitchFamily="18" charset="0"/>
              </a:rPr>
              <a:t>Khớp háng: h/ảnh</a:t>
            </a:r>
            <a:r>
              <a:rPr lang="en-VN" sz="2800" b="1" dirty="0">
                <a:latin typeface="Times New Roman" panose="02020603050405020304" pitchFamily="18" charset="0"/>
                <a:ea typeface="Times New Roman" panose="02020603050405020304" pitchFamily="18" charset="0"/>
              </a:rPr>
              <a:t> </a:t>
            </a:r>
            <a:r>
              <a:rPr lang="en-VN" sz="2800" dirty="0">
                <a:latin typeface="Times New Roman" panose="02020603050405020304" pitchFamily="18" charset="0"/>
                <a:ea typeface="Times New Roman" panose="02020603050405020304" pitchFamily="18" charset="0"/>
              </a:rPr>
              <a:t>viêm cả hai bên. </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rPr>
              <a:t>Dễ dàng phát hiện trên SÂ bởi hiện tượng tràn dịch khớp và /hoặc dày màng hoạt dịch. </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rPr>
              <a:t>X quang h/ảnh hẹp khe khớp, đôi khi có các hình bào mòn đối xứng qua khe khớp (hình ảnh soi gương), giai đoạn cuối thường có dính khớp.</a:t>
            </a:r>
          </a:p>
          <a:p>
            <a:pPr algn="just"/>
            <a:endParaRPr lang="en-VN" sz="2800" dirty="0">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D0DCDA42-2379-234E-80C9-6677A84200DE}"/>
              </a:ext>
            </a:extLst>
          </p:cNvPr>
          <p:cNvPicPr>
            <a:picLocks noChangeAspect="1"/>
          </p:cNvPicPr>
          <p:nvPr/>
        </p:nvPicPr>
        <p:blipFill>
          <a:blip r:embed="rId2"/>
          <a:stretch>
            <a:fillRect/>
          </a:stretch>
        </p:blipFill>
        <p:spPr>
          <a:xfrm>
            <a:off x="7856113" y="3003997"/>
            <a:ext cx="4219977" cy="3557902"/>
          </a:xfrm>
          <a:prstGeom prst="rect">
            <a:avLst/>
          </a:prstGeom>
        </p:spPr>
      </p:pic>
      <p:pic>
        <p:nvPicPr>
          <p:cNvPr id="7" name="Picture 6">
            <a:hlinkClick r:id="rId3"/>
            <a:extLst>
              <a:ext uri="{FF2B5EF4-FFF2-40B4-BE49-F238E27FC236}">
                <a16:creationId xmlns:a16="http://schemas.microsoft.com/office/drawing/2014/main" id="{503ADAC6-D5F2-E941-AAA4-45DAA34AD11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061101" y="167425"/>
            <a:ext cx="3810000" cy="2665927"/>
          </a:xfrm>
          <a:prstGeom prst="rect">
            <a:avLst/>
          </a:prstGeom>
          <a:noFill/>
          <a:ln>
            <a:noFill/>
          </a:ln>
        </p:spPr>
      </p:pic>
    </p:spTree>
    <p:extLst>
      <p:ext uri="{BB962C8B-B14F-4D97-AF65-F5344CB8AC3E}">
        <p14:creationId xmlns:p14="http://schemas.microsoft.com/office/powerpoint/2010/main" val="2280768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6A876-D51C-B746-B02A-610AB6B30A9D}"/>
              </a:ext>
            </a:extLst>
          </p:cNvPr>
          <p:cNvSpPr>
            <a:spLocks noGrp="1"/>
          </p:cNvSpPr>
          <p:nvPr>
            <p:ph type="title"/>
          </p:nvPr>
        </p:nvSpPr>
        <p:spPr>
          <a:xfrm>
            <a:off x="1371600" y="685800"/>
            <a:ext cx="9601200" cy="1001332"/>
          </a:xfrm>
        </p:spPr>
        <p:txBody>
          <a:bodyPr/>
          <a:lstStyle/>
          <a:p>
            <a:r>
              <a:rPr lang="en-US" b="1" dirty="0">
                <a:solidFill>
                  <a:srgbClr val="0070C0"/>
                </a:solidFill>
                <a:latin typeface="Times New Roman" panose="02020603050405020304" pitchFamily="18" charset="0"/>
                <a:cs typeface="Times New Roman" panose="02020603050405020304" pitchFamily="18" charset="0"/>
              </a:rPr>
              <a:t>C</a:t>
            </a:r>
            <a:r>
              <a:rPr lang="en-VN" b="1" dirty="0">
                <a:solidFill>
                  <a:srgbClr val="0070C0"/>
                </a:solidFill>
                <a:latin typeface="Times New Roman" panose="02020603050405020304" pitchFamily="18" charset="0"/>
                <a:cs typeface="Times New Roman" panose="02020603050405020304" pitchFamily="18" charset="0"/>
              </a:rPr>
              <a:t>ẬN LÂM SÀNG</a:t>
            </a:r>
            <a:endParaRPr lang="en-VN" dirty="0"/>
          </a:p>
        </p:txBody>
      </p:sp>
      <p:sp>
        <p:nvSpPr>
          <p:cNvPr id="3" name="Rectangle 2">
            <a:extLst>
              <a:ext uri="{FF2B5EF4-FFF2-40B4-BE49-F238E27FC236}">
                <a16:creationId xmlns:a16="http://schemas.microsoft.com/office/drawing/2014/main" id="{604D69BD-2416-3240-98F8-AA82B4EFCBF7}"/>
              </a:ext>
            </a:extLst>
          </p:cNvPr>
          <p:cNvSpPr/>
          <p:nvPr/>
        </p:nvSpPr>
        <p:spPr>
          <a:xfrm>
            <a:off x="809298" y="1687132"/>
            <a:ext cx="10899226" cy="3970318"/>
          </a:xfrm>
          <a:prstGeom prst="rect">
            <a:avLst/>
          </a:prstGeom>
        </p:spPr>
        <p:txBody>
          <a:bodyPr wrap="square">
            <a:spAutoFit/>
          </a:bodyPr>
          <a:lstStyle/>
          <a:p>
            <a:r>
              <a:rPr lang="en-VN" sz="2800" b="1" i="1" dirty="0">
                <a:latin typeface="Times New Roman" panose="02020603050405020304" pitchFamily="18" charset="0"/>
                <a:ea typeface="Times New Roman" panose="02020603050405020304" pitchFamily="18" charset="0"/>
              </a:rPr>
              <a:t>Viêm điểm bám gân: </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rPr>
              <a:t>Viêm cột sống dính khớp có thể khởi phát bởi biểu hiện ngoài khớp: viêm các đầu gân tại vị trí bám vào xương. Về lâm sàng, bệnh nhân đau tại các điểm bám tận của gân, có điểm đau chói khi bấm vào các vị trí này. </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rPr>
              <a:t>Các triệu chứng trên siêu âm: hình ảnh các gân tăng âm, tràn dịch quanh gân. </a:t>
            </a:r>
          </a:p>
          <a:p>
            <a:pPr marL="457200" indent="-457200" algn="just">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rPr>
              <a:t>Hình ảnh X quang thường quy: đôi khi thấy hiện tượng xơ các điểm bám tận (gai xương). </a:t>
            </a:r>
          </a:p>
        </p:txBody>
      </p:sp>
    </p:spTree>
    <p:extLst>
      <p:ext uri="{BB962C8B-B14F-4D97-AF65-F5344CB8AC3E}">
        <p14:creationId xmlns:p14="http://schemas.microsoft.com/office/powerpoint/2010/main" val="2977361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444F1-462A-3B4C-BE1A-6311E8E1919F}"/>
              </a:ext>
            </a:extLst>
          </p:cNvPr>
          <p:cNvSpPr>
            <a:spLocks noGrp="1"/>
          </p:cNvSpPr>
          <p:nvPr>
            <p:ph type="title"/>
          </p:nvPr>
        </p:nvSpPr>
        <p:spPr>
          <a:xfrm>
            <a:off x="1371600" y="685800"/>
            <a:ext cx="9601200" cy="848710"/>
          </a:xfrm>
        </p:spPr>
        <p:txBody>
          <a:bodyPr>
            <a:normAutofit/>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BIẾN CHỨNG</a:t>
            </a:r>
            <a:endParaRPr lang="en-VN" sz="4000" dirty="0">
              <a:solidFill>
                <a:srgbClr val="0070C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F60DEED2-85B4-3641-971A-62C82034A8F0}"/>
              </a:ext>
            </a:extLst>
          </p:cNvPr>
          <p:cNvSpPr/>
          <p:nvPr/>
        </p:nvSpPr>
        <p:spPr>
          <a:xfrm>
            <a:off x="1177158" y="1627791"/>
            <a:ext cx="8366235" cy="4401205"/>
          </a:xfrm>
          <a:prstGeom prst="rect">
            <a:avLst/>
          </a:prstGeom>
        </p:spPr>
        <p:txBody>
          <a:bodyPr wrap="square">
            <a:spAutoFit/>
          </a:bodyPr>
          <a:lstStyle/>
          <a:p>
            <a:pPr marL="457200" indent="-457200" algn="just">
              <a:buFont typeface="Arial" panose="020B0604020202020204" pitchFamily="34" charset="0"/>
              <a:buChar char="•"/>
            </a:pPr>
            <a:r>
              <a:rPr lang="en-VN" sz="2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VCSDK nếu không được điều trị sớm sẽ dẫn đến dính khớp cột sống và các khớp ngoại biên.</a:t>
            </a:r>
          </a:p>
          <a:p>
            <a:pPr marL="457200" indent="-457200" algn="just">
              <a:buFont typeface="Arial" panose="020B0604020202020204" pitchFamily="34" charset="0"/>
              <a:buChar char="•"/>
            </a:pPr>
            <a:r>
              <a:rPr lang="en-VN" sz="2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 Dính khớp cột sống gây ra gù. Dính khớp háng, khớp gối gây khó khăn cho việc đi lại. Dính khớp xương ức với các sụn sườn gây cứng lồng ngực làm giảm dung tích và chức năng của phổ</a:t>
            </a:r>
          </a:p>
          <a:p>
            <a:pPr marL="457200" indent="-457200" algn="just">
              <a:buFont typeface="Arial" panose="020B0604020202020204" pitchFamily="34" charset="0"/>
              <a:buChar char="•"/>
            </a:pPr>
            <a:r>
              <a:rPr lang="en-VN" sz="2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VCSDK làm tăng mất khoáng xương, dễ bị loãng xương và tăng nguy cơ gãy xương bệnh lý.</a:t>
            </a:r>
          </a:p>
          <a:p>
            <a:pPr marL="457200" indent="-457200" algn="just">
              <a:buFont typeface="Arial" panose="020B0604020202020204" pitchFamily="34" charset="0"/>
              <a:buChar char="•"/>
            </a:pPr>
            <a:r>
              <a:rPr lang="en-VN" sz="2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 Gãy xẹp hoặc gãy lún đốt sống làm nặng thêm tình trạng gù và biến dạng cột sống</a:t>
            </a:r>
            <a:r>
              <a:rPr lang="en-VN" dirty="0">
                <a:solidFill>
                  <a:srgbClr val="111111"/>
                </a:solidFill>
                <a:latin typeface="Arial" panose="020B0604020202020204" pitchFamily="34" charset="0"/>
                <a:ea typeface="Times New Roman" panose="02020603050405020304" pitchFamily="18" charset="0"/>
              </a:rPr>
              <a:t>.</a:t>
            </a:r>
            <a:endParaRPr lang="en-VN" sz="2800" dirty="0">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9CD6764F-CC10-214D-8089-12375C43473F}"/>
              </a:ext>
            </a:extLst>
          </p:cNvPr>
          <p:cNvPicPr>
            <a:picLocks noChangeAspect="1"/>
          </p:cNvPicPr>
          <p:nvPr/>
        </p:nvPicPr>
        <p:blipFill>
          <a:blip r:embed="rId2"/>
          <a:stretch>
            <a:fillRect/>
          </a:stretch>
        </p:blipFill>
        <p:spPr>
          <a:xfrm>
            <a:off x="9726776" y="1802163"/>
            <a:ext cx="2281841" cy="2070538"/>
          </a:xfrm>
          <a:prstGeom prst="rect">
            <a:avLst/>
          </a:prstGeom>
        </p:spPr>
      </p:pic>
      <p:pic>
        <p:nvPicPr>
          <p:cNvPr id="5" name="Picture 4">
            <a:extLst>
              <a:ext uri="{FF2B5EF4-FFF2-40B4-BE49-F238E27FC236}">
                <a16:creationId xmlns:a16="http://schemas.microsoft.com/office/drawing/2014/main" id="{713319DD-54DA-A94D-865B-B6A4E1597C5E}"/>
              </a:ext>
            </a:extLst>
          </p:cNvPr>
          <p:cNvPicPr>
            <a:picLocks noChangeAspect="1"/>
          </p:cNvPicPr>
          <p:nvPr/>
        </p:nvPicPr>
        <p:blipFill>
          <a:blip r:embed="rId3"/>
          <a:stretch>
            <a:fillRect/>
          </a:stretch>
        </p:blipFill>
        <p:spPr>
          <a:xfrm>
            <a:off x="8576441" y="0"/>
            <a:ext cx="3615559" cy="1716406"/>
          </a:xfrm>
          <a:prstGeom prst="rect">
            <a:avLst/>
          </a:prstGeom>
        </p:spPr>
      </p:pic>
    </p:spTree>
    <p:extLst>
      <p:ext uri="{BB962C8B-B14F-4D97-AF65-F5344CB8AC3E}">
        <p14:creationId xmlns:p14="http://schemas.microsoft.com/office/powerpoint/2010/main" val="927309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29F86-DFB6-B74C-B8E8-E24CFFD2DA83}"/>
              </a:ext>
            </a:extLst>
          </p:cNvPr>
          <p:cNvSpPr>
            <a:spLocks noGrp="1"/>
          </p:cNvSpPr>
          <p:nvPr>
            <p:ph type="title"/>
          </p:nvPr>
        </p:nvSpPr>
        <p:spPr>
          <a:xfrm>
            <a:off x="1371600" y="685800"/>
            <a:ext cx="9601200" cy="743755"/>
          </a:xfrm>
        </p:spPr>
        <p:txBody>
          <a:bodyPr/>
          <a:lstStyle/>
          <a:p>
            <a:r>
              <a:rPr lang="en-VN" b="1" dirty="0">
                <a:solidFill>
                  <a:srgbClr val="0070C0"/>
                </a:solidFill>
                <a:latin typeface="Times New Roman" panose="02020603050405020304" pitchFamily="18" charset="0"/>
                <a:cs typeface="Times New Roman" panose="02020603050405020304" pitchFamily="18" charset="0"/>
              </a:rPr>
              <a:t>CHẨN ĐOÁN</a:t>
            </a:r>
          </a:p>
        </p:txBody>
      </p:sp>
      <p:sp>
        <p:nvSpPr>
          <p:cNvPr id="3" name="Rectangle 2">
            <a:extLst>
              <a:ext uri="{FF2B5EF4-FFF2-40B4-BE49-F238E27FC236}">
                <a16:creationId xmlns:a16="http://schemas.microsoft.com/office/drawing/2014/main" id="{BA54F226-E8F1-2A47-86FC-88070848AE55}"/>
              </a:ext>
            </a:extLst>
          </p:cNvPr>
          <p:cNvSpPr/>
          <p:nvPr/>
        </p:nvSpPr>
        <p:spPr>
          <a:xfrm>
            <a:off x="1053252" y="1533133"/>
            <a:ext cx="10911221" cy="5109091"/>
          </a:xfrm>
          <a:prstGeom prst="rect">
            <a:avLst/>
          </a:prstGeom>
        </p:spPr>
        <p:txBody>
          <a:bodyPr wrap="square">
            <a:spAutoFit/>
          </a:bodyPr>
          <a:lstStyle/>
          <a:p>
            <a:r>
              <a:rPr lang="vi-VN" dirty="0"/>
              <a:t> </a:t>
            </a:r>
            <a:r>
              <a:rPr lang="vi-VN" sz="2800" b="1" dirty="0">
                <a:latin typeface="Times New Roman" panose="02020603050405020304" pitchFamily="18" charset="0"/>
                <a:cs typeface="Times New Roman" panose="02020603050405020304" pitchFamily="18" charset="0"/>
              </a:rPr>
              <a:t>A. </a:t>
            </a:r>
            <a:r>
              <a:rPr lang="vi-VN" sz="2800" b="1" i="1" dirty="0">
                <a:latin typeface="Times New Roman" panose="02020603050405020304" pitchFamily="18" charset="0"/>
                <a:cs typeface="Times New Roman" panose="02020603050405020304" pitchFamily="18" charset="0"/>
              </a:rPr>
              <a:t>Tiêu chuẩn chẩn đoán New York sửa đổi </a:t>
            </a:r>
            <a:r>
              <a:rPr lang="vi-VN" sz="2800" i="1" dirty="0">
                <a:latin typeface="Times New Roman" panose="02020603050405020304" pitchFamily="18" charset="0"/>
                <a:cs typeface="Times New Roman" panose="02020603050405020304" pitchFamily="18" charset="0"/>
              </a:rPr>
              <a:t>1984 như sau:</a:t>
            </a:r>
          </a:p>
          <a:p>
            <a:r>
              <a:rPr lang="vi-VN" sz="2800" i="1" dirty="0">
                <a:latin typeface="Times New Roman" panose="02020603050405020304" pitchFamily="18" charset="0"/>
                <a:cs typeface="Times New Roman" panose="02020603050405020304" pitchFamily="18" charset="0"/>
              </a:rPr>
              <a:t>+Tiêu chuẩn lâm sàng (</a:t>
            </a:r>
            <a:r>
              <a:rPr lang="vi-VN" sz="2800" dirty="0">
                <a:latin typeface="Times New Roman" panose="02020603050405020304" pitchFamily="18" charset="0"/>
                <a:cs typeface="Times New Roman" panose="02020603050405020304" pitchFamily="18" charset="0"/>
              </a:rPr>
              <a:t>ít nhất 1 tiêu chuẩn)</a:t>
            </a:r>
            <a:r>
              <a:rPr lang="vi-VN" sz="2800" i="1" dirty="0">
                <a:latin typeface="Times New Roman" panose="02020603050405020304" pitchFamily="18" charset="0"/>
                <a:cs typeface="Times New Roman" panose="02020603050405020304" pitchFamily="18" charset="0"/>
              </a:rPr>
              <a:t> </a:t>
            </a:r>
            <a:endParaRPr lang="vi-VN" sz="2800" dirty="0">
              <a:latin typeface="Times New Roman" panose="02020603050405020304" pitchFamily="18" charset="0"/>
              <a:cs typeface="Times New Roman" panose="02020603050405020304" pitchFamily="18" charset="0"/>
            </a:endParaRPr>
          </a:p>
          <a:p>
            <a:r>
              <a:rPr lang="vi-VN" sz="2800" dirty="0">
                <a:latin typeface="Times New Roman" panose="02020603050405020304" pitchFamily="18" charset="0"/>
                <a:cs typeface="Times New Roman" panose="02020603050405020304" pitchFamily="18" charset="0"/>
              </a:rPr>
              <a:t>a. Đau thắt lưng 3 tháng trở lên, cải thiện khi luyện tập, không giảm khi nghỉ.</a:t>
            </a:r>
          </a:p>
          <a:p>
            <a:r>
              <a:rPr lang="vi-VN" sz="2800" dirty="0">
                <a:latin typeface="Times New Roman" panose="02020603050405020304" pitchFamily="18" charset="0"/>
                <a:cs typeface="Times New Roman" panose="02020603050405020304" pitchFamily="18" charset="0"/>
              </a:rPr>
              <a:t>b. Hạn chế vận động cột sống thắng lưng cả mặt phẳng đứng và nghiêng.</a:t>
            </a:r>
          </a:p>
          <a:p>
            <a:r>
              <a:rPr lang="vi-VN" sz="2800" dirty="0">
                <a:latin typeface="Times New Roman" panose="02020603050405020304" pitchFamily="18" charset="0"/>
                <a:cs typeface="Times New Roman" panose="02020603050405020304" pitchFamily="18" charset="0"/>
              </a:rPr>
              <a:t>c. Giảm độ giãn lồng ngực (dưới hoặc bằng 2,5cm).</a:t>
            </a:r>
          </a:p>
          <a:p>
            <a:r>
              <a:rPr lang="vi-VN" sz="2800" dirty="0">
                <a:latin typeface="Times New Roman" panose="02020603050405020304" pitchFamily="18" charset="0"/>
                <a:cs typeface="Times New Roman" panose="02020603050405020304" pitchFamily="18" charset="0"/>
              </a:rPr>
              <a:t>+ Tiêu chuẩn Xquang (XQ)</a:t>
            </a:r>
          </a:p>
          <a:p>
            <a:r>
              <a:rPr lang="vi-VN" sz="2800" dirty="0">
                <a:latin typeface="Times New Roman" panose="02020603050405020304" pitchFamily="18" charset="0"/>
                <a:cs typeface="Times New Roman" panose="02020603050405020304" pitchFamily="18" charset="0"/>
              </a:rPr>
              <a:t>a. Viêm khớp cùng chậu giai đoạn 2, nếu viêm khớp cùng chậu hai bên</a:t>
            </a:r>
          </a:p>
          <a:p>
            <a:r>
              <a:rPr lang="vi-VN" sz="2800" dirty="0">
                <a:latin typeface="Times New Roman" panose="02020603050405020304" pitchFamily="18" charset="0"/>
                <a:cs typeface="Times New Roman" panose="02020603050405020304" pitchFamily="18" charset="0"/>
              </a:rPr>
              <a:t>b. Viêm khớp cùng chậu giai đoạn 3, nếu viêm khớp cùng chậu một bên</a:t>
            </a:r>
          </a:p>
          <a:p>
            <a:r>
              <a:rPr lang="vi-VN" sz="2800" dirty="0">
                <a:latin typeface="Times New Roman" panose="02020603050405020304" pitchFamily="18" charset="0"/>
                <a:cs typeface="Times New Roman" panose="02020603050405020304" pitchFamily="18" charset="0"/>
              </a:rPr>
              <a:t>► Chẩn đoán xác định khi có tiêu chuẩn XQ và ít nhất 1 tiêu chuẩn lâm sàng</a:t>
            </a:r>
          </a:p>
          <a:p>
            <a:pPr algn="just"/>
            <a:endParaRPr lang="vi-VN" b="0" i="0" dirty="0">
              <a:solidFill>
                <a:srgbClr val="444B49"/>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7408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91209-B57C-9A4E-97ED-2BE8C4184848}"/>
              </a:ext>
            </a:extLst>
          </p:cNvPr>
          <p:cNvSpPr>
            <a:spLocks noGrp="1"/>
          </p:cNvSpPr>
          <p:nvPr>
            <p:ph type="title"/>
          </p:nvPr>
        </p:nvSpPr>
        <p:spPr>
          <a:xfrm>
            <a:off x="1371600" y="685800"/>
            <a:ext cx="9601200" cy="795270"/>
          </a:xfrm>
        </p:spPr>
        <p:txBody>
          <a:bodyPr/>
          <a:lstStyle/>
          <a:p>
            <a:r>
              <a:rPr lang="en-VN" b="1" dirty="0">
                <a:solidFill>
                  <a:srgbClr val="0070C0"/>
                </a:solidFill>
                <a:latin typeface="Times New Roman" panose="02020603050405020304" pitchFamily="18" charset="0"/>
                <a:cs typeface="Times New Roman" panose="02020603050405020304" pitchFamily="18" charset="0"/>
              </a:rPr>
              <a:t>CHẨN ĐOÁN </a:t>
            </a:r>
            <a:r>
              <a:rPr lang="en-VN" dirty="0">
                <a:solidFill>
                  <a:srgbClr val="0070C0"/>
                </a:solidFill>
                <a:latin typeface="Times New Roman" panose="02020603050405020304" pitchFamily="18" charset="0"/>
                <a:cs typeface="Times New Roman" panose="02020603050405020304" pitchFamily="18" charset="0"/>
              </a:rPr>
              <a:t>( chẩn đoán gđ sớm )</a:t>
            </a:r>
            <a:endParaRPr lang="en-VN" dirty="0"/>
          </a:p>
        </p:txBody>
      </p:sp>
      <p:sp>
        <p:nvSpPr>
          <p:cNvPr id="3" name="Rectangle 2">
            <a:extLst>
              <a:ext uri="{FF2B5EF4-FFF2-40B4-BE49-F238E27FC236}">
                <a16:creationId xmlns:a16="http://schemas.microsoft.com/office/drawing/2014/main" id="{62F88FBD-E2BA-644E-9BBA-D979276EF33D}"/>
              </a:ext>
            </a:extLst>
          </p:cNvPr>
          <p:cNvSpPr/>
          <p:nvPr/>
        </p:nvSpPr>
        <p:spPr>
          <a:xfrm>
            <a:off x="965916" y="1481070"/>
            <a:ext cx="10921284" cy="4832092"/>
          </a:xfrm>
          <a:prstGeom prst="rect">
            <a:avLst/>
          </a:prstGeom>
        </p:spPr>
        <p:txBody>
          <a:bodyPr wrap="square">
            <a:spAutoFit/>
          </a:bodyPr>
          <a:lstStyle/>
          <a:p>
            <a:r>
              <a:rPr lang="vi-VN" dirty="0">
                <a:solidFill>
                  <a:srgbClr val="000000"/>
                </a:solidFill>
                <a:latin typeface="Times" pitchFamily="2" charset="0"/>
              </a:rPr>
              <a:t> </a:t>
            </a:r>
            <a:r>
              <a:rPr lang="vi-VN" i="1" dirty="0">
                <a:solidFill>
                  <a:srgbClr val="000000"/>
                </a:solidFill>
                <a:latin typeface="Times" pitchFamily="2" charset="0"/>
              </a:rPr>
              <a:t> </a:t>
            </a:r>
            <a:r>
              <a:rPr lang="vi-VN" sz="2800" i="1" dirty="0">
                <a:solidFill>
                  <a:srgbClr val="000000"/>
                </a:solidFill>
                <a:latin typeface="Times New Roman" panose="02020603050405020304" pitchFamily="18" charset="0"/>
                <a:cs typeface="Times New Roman" panose="02020603050405020304" pitchFamily="18" charset="0"/>
              </a:rPr>
              <a:t>B.</a:t>
            </a:r>
            <a:r>
              <a:rPr lang="vi-VN" sz="2800" b="1" i="1" dirty="0">
                <a:solidFill>
                  <a:srgbClr val="000000"/>
                </a:solidFill>
                <a:latin typeface="Times New Roman" panose="02020603050405020304" pitchFamily="18" charset="0"/>
                <a:cs typeface="Times New Roman" panose="02020603050405020304" pitchFamily="18" charset="0"/>
              </a:rPr>
              <a:t>Tiêu chuẩn  của bệnh cột sống Châu Âu </a:t>
            </a:r>
            <a:r>
              <a:rPr lang="vi-VN" sz="2800" i="1" dirty="0">
                <a:solidFill>
                  <a:srgbClr val="000000"/>
                </a:solidFill>
                <a:latin typeface="Times New Roman" panose="02020603050405020304" pitchFamily="18" charset="0"/>
                <a:cs typeface="Times New Roman" panose="02020603050405020304" pitchFamily="18" charset="0"/>
              </a:rPr>
              <a:t>(ESSG)</a:t>
            </a:r>
            <a:r>
              <a:rPr lang="vi-VN" sz="2800" dirty="0">
                <a:solidFill>
                  <a:srgbClr val="000000"/>
                </a:solidFill>
                <a:latin typeface="Times New Roman" panose="02020603050405020304" pitchFamily="18" charset="0"/>
                <a:cs typeface="Times New Roman" panose="02020603050405020304" pitchFamily="18" charset="0"/>
              </a:rPr>
              <a:t> : Đau CS do viêm hoặc Viêm màng hoạt dịch khớp, không đối xứng hoặc phần lớn ở chi dưới và có trên một trong các biểu hiện sau:</a:t>
            </a:r>
          </a:p>
          <a:p>
            <a:pPr marL="457200" indent="-457200">
              <a:buFont typeface="Arial" panose="020B0604020202020204" pitchFamily="34" charset="0"/>
              <a:buChar char="•"/>
            </a:pPr>
            <a:r>
              <a:rPr lang="vi-VN" sz="2800" dirty="0">
                <a:solidFill>
                  <a:srgbClr val="000000"/>
                </a:solidFill>
                <a:latin typeface="Times New Roman" panose="02020603050405020304" pitchFamily="18" charset="0"/>
                <a:cs typeface="Times New Roman" panose="02020603050405020304" pitchFamily="18" charset="0"/>
              </a:rPr>
              <a:t>Tiền sử gia đình</a:t>
            </a:r>
          </a:p>
          <a:p>
            <a:pPr marL="457200" indent="-457200">
              <a:buFont typeface="Arial" panose="020B0604020202020204" pitchFamily="34" charset="0"/>
              <a:buChar char="•"/>
            </a:pPr>
            <a:r>
              <a:rPr lang="vi-VN" sz="2800" dirty="0">
                <a:solidFill>
                  <a:srgbClr val="000000"/>
                </a:solidFill>
                <a:latin typeface="Times New Roman" panose="02020603050405020304" pitchFamily="18" charset="0"/>
                <a:cs typeface="Times New Roman" panose="02020603050405020304" pitchFamily="18" charset="0"/>
              </a:rPr>
              <a:t>Vảy nến</a:t>
            </a:r>
          </a:p>
          <a:p>
            <a:pPr marL="457200" indent="-457200">
              <a:buFont typeface="Arial" panose="020B0604020202020204" pitchFamily="34" charset="0"/>
              <a:buChar char="•"/>
            </a:pPr>
            <a:r>
              <a:rPr lang="vi-VN" sz="2800" dirty="0">
                <a:solidFill>
                  <a:srgbClr val="000000"/>
                </a:solidFill>
                <a:latin typeface="Times New Roman" panose="02020603050405020304" pitchFamily="18" charset="0"/>
                <a:cs typeface="Times New Roman" panose="02020603050405020304" pitchFamily="18" charset="0"/>
              </a:rPr>
              <a:t>Viêm ruột</a:t>
            </a:r>
          </a:p>
          <a:p>
            <a:pPr marL="457200" indent="-457200">
              <a:buFont typeface="Arial" panose="020B0604020202020204" pitchFamily="34" charset="0"/>
              <a:buChar char="•"/>
            </a:pPr>
            <a:r>
              <a:rPr lang="vi-VN" sz="2800" dirty="0">
                <a:solidFill>
                  <a:srgbClr val="000000"/>
                </a:solidFill>
                <a:latin typeface="Times New Roman" panose="02020603050405020304" pitchFamily="18" charset="0"/>
                <a:cs typeface="Times New Roman" panose="02020603050405020304" pitchFamily="18" charset="0"/>
              </a:rPr>
              <a:t>Viêm niệu đạo, cổ tử cung, tiêu chảy cấp trong vòng 1 tháng trước khi viêm khớp.</a:t>
            </a:r>
          </a:p>
          <a:p>
            <a:pPr marL="457200" indent="-457200">
              <a:buFont typeface="Arial" panose="020B0604020202020204" pitchFamily="34" charset="0"/>
              <a:buChar char="•"/>
            </a:pPr>
            <a:r>
              <a:rPr lang="vi-VN" sz="2800" dirty="0">
                <a:solidFill>
                  <a:srgbClr val="000000"/>
                </a:solidFill>
                <a:latin typeface="Times New Roman" panose="02020603050405020304" pitchFamily="18" charset="0"/>
                <a:cs typeface="Times New Roman" panose="02020603050405020304" pitchFamily="18" charset="0"/>
              </a:rPr>
              <a:t>Đau vùng mông</a:t>
            </a:r>
          </a:p>
          <a:p>
            <a:pPr marL="457200" indent="-457200">
              <a:buFont typeface="Arial" panose="020B0604020202020204" pitchFamily="34" charset="0"/>
              <a:buChar char="•"/>
            </a:pPr>
            <a:r>
              <a:rPr lang="vi-VN" sz="2800" dirty="0">
                <a:solidFill>
                  <a:srgbClr val="000000"/>
                </a:solidFill>
                <a:latin typeface="Times New Roman" panose="02020603050405020304" pitchFamily="18" charset="0"/>
                <a:cs typeface="Times New Roman" panose="02020603050405020304" pitchFamily="18" charset="0"/>
              </a:rPr>
              <a:t>Viêm các điểm bám gân</a:t>
            </a:r>
          </a:p>
          <a:p>
            <a:pPr marL="457200" indent="-457200">
              <a:buFont typeface="Arial" panose="020B0604020202020204" pitchFamily="34" charset="0"/>
              <a:buChar char="•"/>
            </a:pPr>
            <a:r>
              <a:rPr lang="vi-VN" sz="2800" dirty="0">
                <a:solidFill>
                  <a:srgbClr val="000000"/>
                </a:solidFill>
                <a:latin typeface="Times New Roman" panose="02020603050405020304" pitchFamily="18" charset="0"/>
                <a:cs typeface="Times New Roman" panose="02020603050405020304" pitchFamily="18" charset="0"/>
              </a:rPr>
              <a:t>Viêm khớp cùng chậu</a:t>
            </a:r>
            <a:endParaRPr lang="vi-VN" sz="2800" b="0" i="0" u="none" strike="noStrik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519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B5C45-443F-E348-B1D3-305DD86CE1CB}"/>
              </a:ext>
            </a:extLst>
          </p:cNvPr>
          <p:cNvSpPr>
            <a:spLocks noGrp="1"/>
          </p:cNvSpPr>
          <p:nvPr>
            <p:ph type="title"/>
          </p:nvPr>
        </p:nvSpPr>
        <p:spPr>
          <a:xfrm>
            <a:off x="1295400" y="260797"/>
            <a:ext cx="9601200" cy="627845"/>
          </a:xfrm>
        </p:spPr>
        <p:txBody>
          <a:bodyPr>
            <a:normAutofit fontScale="90000"/>
          </a:bodyPr>
          <a:lstStyle/>
          <a:p>
            <a:r>
              <a:rPr lang="en-VN" b="1" dirty="0">
                <a:solidFill>
                  <a:srgbClr val="0070C0"/>
                </a:solidFill>
                <a:latin typeface="Times New Roman" panose="02020603050405020304" pitchFamily="18" charset="0"/>
                <a:cs typeface="Times New Roman" panose="02020603050405020304" pitchFamily="18" charset="0"/>
              </a:rPr>
              <a:t>CHẨN ĐOÁN </a:t>
            </a:r>
            <a:r>
              <a:rPr lang="en-VN" dirty="0">
                <a:solidFill>
                  <a:srgbClr val="0070C0"/>
                </a:solidFill>
                <a:latin typeface="Times New Roman" panose="02020603050405020304" pitchFamily="18" charset="0"/>
                <a:cs typeface="Times New Roman" panose="02020603050405020304" pitchFamily="18" charset="0"/>
              </a:rPr>
              <a:t>( chẩn đoán gđ sớm )</a:t>
            </a:r>
            <a:endParaRPr lang="en-VN" dirty="0"/>
          </a:p>
        </p:txBody>
      </p:sp>
      <p:sp>
        <p:nvSpPr>
          <p:cNvPr id="3" name="Rectangle 2">
            <a:extLst>
              <a:ext uri="{FF2B5EF4-FFF2-40B4-BE49-F238E27FC236}">
                <a16:creationId xmlns:a16="http://schemas.microsoft.com/office/drawing/2014/main" id="{A46E5702-4AD7-DE47-A549-67C86C53BE28}"/>
              </a:ext>
            </a:extLst>
          </p:cNvPr>
          <p:cNvSpPr/>
          <p:nvPr/>
        </p:nvSpPr>
        <p:spPr>
          <a:xfrm>
            <a:off x="991673" y="1056067"/>
            <a:ext cx="10831132" cy="5632311"/>
          </a:xfrm>
          <a:prstGeom prst="rect">
            <a:avLst/>
          </a:prstGeom>
        </p:spPr>
        <p:txBody>
          <a:bodyPr wrap="square">
            <a:spAutoFit/>
          </a:bodyPr>
          <a:lstStyle/>
          <a:p>
            <a:r>
              <a:rPr lang="en-US" sz="2400" i="1" dirty="0">
                <a:solidFill>
                  <a:srgbClr val="000000"/>
                </a:solidFill>
                <a:latin typeface="Times New Roman" panose="02020603050405020304" pitchFamily="18" charset="0"/>
                <a:cs typeface="Times New Roman" panose="02020603050405020304" pitchFamily="18" charset="0"/>
              </a:rPr>
              <a:t>C. </a:t>
            </a:r>
            <a:r>
              <a:rPr lang="en-US" sz="2400" i="1" dirty="0" err="1">
                <a:solidFill>
                  <a:srgbClr val="000000"/>
                </a:solidFill>
                <a:latin typeface="Times New Roman" panose="02020603050405020304" pitchFamily="18" charset="0"/>
                <a:cs typeface="Times New Roman" panose="02020603050405020304" pitchFamily="18" charset="0"/>
              </a:rPr>
              <a:t>Tiêu</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chuẩn</a:t>
            </a:r>
            <a:r>
              <a:rPr lang="en-US" sz="2400" i="1" dirty="0">
                <a:solidFill>
                  <a:srgbClr val="000000"/>
                </a:solidFill>
                <a:latin typeface="Times New Roman" panose="02020603050405020304" pitchFamily="18" charset="0"/>
                <a:cs typeface="Times New Roman" panose="02020603050405020304" pitchFamily="18" charset="0"/>
              </a:rPr>
              <a:t> ASAS</a:t>
            </a:r>
            <a:r>
              <a:rPr lang="en-US" sz="2400" dirty="0">
                <a:solidFill>
                  <a:srgbClr val="000000"/>
                </a:solidFill>
                <a:latin typeface="Times New Roman" panose="02020603050405020304" pitchFamily="18" charset="0"/>
                <a:cs typeface="Times New Roman" panose="02020603050405020304" pitchFamily="18" charset="0"/>
              </a:rPr>
              <a:t> </a:t>
            </a:r>
            <a:r>
              <a:rPr lang="en-US" sz="2400" b="1" dirty="0">
                <a:solidFill>
                  <a:srgbClr val="000000"/>
                </a:solidFill>
                <a:latin typeface="Times New Roman" panose="02020603050405020304" pitchFamily="18" charset="0"/>
                <a:cs typeface="Times New Roman" panose="02020603050405020304" pitchFamily="18" charset="0"/>
              </a:rPr>
              <a:t>(</a:t>
            </a:r>
            <a:r>
              <a:rPr lang="en-US" sz="2400" b="1" dirty="0" err="1">
                <a:solidFill>
                  <a:srgbClr val="000000"/>
                </a:solidFill>
                <a:latin typeface="Times New Roman" panose="02020603050405020304" pitchFamily="18" charset="0"/>
                <a:cs typeface="Times New Roman" panose="02020603050405020304" pitchFamily="18" charset="0"/>
              </a:rPr>
              <a:t>hội</a:t>
            </a:r>
            <a:r>
              <a:rPr lang="en-US" sz="2400" b="1" dirty="0">
                <a:solidFill>
                  <a:srgbClr val="000000"/>
                </a:solidFill>
                <a:latin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cs typeface="Times New Roman" panose="02020603050405020304" pitchFamily="18" charset="0"/>
              </a:rPr>
              <a:t>đánh</a:t>
            </a:r>
            <a:r>
              <a:rPr lang="en-US" sz="2400" b="1" dirty="0">
                <a:solidFill>
                  <a:srgbClr val="000000"/>
                </a:solidFill>
                <a:latin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cs typeface="Times New Roman" panose="02020603050405020304" pitchFamily="18" charset="0"/>
              </a:rPr>
              <a:t>giá</a:t>
            </a:r>
            <a:r>
              <a:rPr lang="en-US" sz="2400" b="1" dirty="0">
                <a:solidFill>
                  <a:srgbClr val="000000"/>
                </a:solidFill>
                <a:latin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cs typeface="Times New Roman" panose="02020603050405020304" pitchFamily="18" charset="0"/>
              </a:rPr>
              <a:t>viêm</a:t>
            </a:r>
            <a:r>
              <a:rPr lang="en-US" sz="2400" b="1" dirty="0">
                <a:solidFill>
                  <a:srgbClr val="000000"/>
                </a:solidFill>
                <a:latin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cs typeface="Times New Roman" panose="02020603050405020304" pitchFamily="18" charset="0"/>
              </a:rPr>
              <a:t>cột</a:t>
            </a:r>
            <a:r>
              <a:rPr lang="en-US" sz="2400" b="1" dirty="0">
                <a:solidFill>
                  <a:srgbClr val="000000"/>
                </a:solidFill>
                <a:latin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cs typeface="Times New Roman" panose="02020603050405020304" pitchFamily="18" charset="0"/>
              </a:rPr>
              <a:t>sống</a:t>
            </a:r>
            <a:r>
              <a:rPr lang="en-US" sz="2400" b="1" dirty="0">
                <a:solidFill>
                  <a:srgbClr val="000000"/>
                </a:solidFill>
                <a:latin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cs typeface="Times New Roman" panose="02020603050405020304" pitchFamily="18" charset="0"/>
              </a:rPr>
              <a:t>dính</a:t>
            </a:r>
            <a:r>
              <a:rPr lang="en-US" sz="2400" b="1" dirty="0">
                <a:solidFill>
                  <a:srgbClr val="000000"/>
                </a:solidFill>
                <a:latin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cs typeface="Times New Roman" panose="02020603050405020304" pitchFamily="18" charset="0"/>
              </a:rPr>
              <a:t>khớp</a:t>
            </a:r>
            <a:r>
              <a:rPr lang="en-US" sz="2400" b="1" dirty="0">
                <a:solidFill>
                  <a:srgbClr val="000000"/>
                </a:solidFill>
                <a:latin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cs typeface="Times New Roman" panose="02020603050405020304" pitchFamily="18" charset="0"/>
              </a:rPr>
              <a:t>quốc</a:t>
            </a:r>
            <a:r>
              <a:rPr lang="en-US" sz="2400" b="1" dirty="0">
                <a:solidFill>
                  <a:srgbClr val="000000"/>
                </a:solidFill>
                <a:latin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cs typeface="Times New Roman" panose="02020603050405020304" pitchFamily="18" charset="0"/>
              </a:rPr>
              <a:t>tế</a:t>
            </a:r>
            <a:r>
              <a:rPr lang="en-US" sz="2400" b="1" dirty="0">
                <a:solidFill>
                  <a:srgbClr val="000000"/>
                </a:solidFill>
                <a:latin typeface="Times New Roman" panose="02020603050405020304" pitchFamily="18" charset="0"/>
                <a:cs typeface="Times New Roman" panose="02020603050405020304" pitchFamily="18" charset="0"/>
              </a:rPr>
              <a:t>)</a:t>
            </a: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Đau</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cột</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sống</a:t>
            </a:r>
            <a:r>
              <a:rPr lang="en-US" sz="2400" dirty="0">
                <a:solidFill>
                  <a:srgbClr val="000000"/>
                </a:solidFill>
                <a:latin typeface="Times New Roman" panose="02020603050405020304" pitchFamily="18" charset="0"/>
                <a:cs typeface="Times New Roman" panose="02020603050405020304" pitchFamily="18" charset="0"/>
              </a:rPr>
              <a:t> ≥ 3 </a:t>
            </a:r>
            <a:r>
              <a:rPr lang="en-US" sz="2400" dirty="0" err="1">
                <a:solidFill>
                  <a:srgbClr val="000000"/>
                </a:solidFill>
                <a:latin typeface="Times New Roman" panose="02020603050405020304" pitchFamily="18" charset="0"/>
                <a:cs typeface="Times New Roman" panose="02020603050405020304" pitchFamily="18" charset="0"/>
              </a:rPr>
              <a:t>tháng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và</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tuổi</a:t>
            </a:r>
            <a:r>
              <a:rPr lang="en-US" sz="2400" dirty="0">
                <a:solidFill>
                  <a:srgbClr val="000000"/>
                </a:solidFill>
                <a:latin typeface="Times New Roman" panose="02020603050405020304" pitchFamily="18" charset="0"/>
                <a:cs typeface="Times New Roman" panose="02020603050405020304" pitchFamily="18" charset="0"/>
              </a:rPr>
              <a:t> &lt; 45</a:t>
            </a: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Viêm</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khớp</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cùng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chậu</a:t>
            </a:r>
            <a:r>
              <a:rPr lang="en-US" sz="2400" dirty="0">
                <a:solidFill>
                  <a:srgbClr val="000000"/>
                </a:solidFill>
                <a:latin typeface="Times New Roman" panose="02020603050405020304" pitchFamily="18" charset="0"/>
                <a:cs typeface="Times New Roman" panose="02020603050405020304" pitchFamily="18" charset="0"/>
              </a:rPr>
              <a:t> (X Quang, MRI </a:t>
            </a:r>
            <a:r>
              <a:rPr lang="en-US" sz="2400" dirty="0" err="1">
                <a:solidFill>
                  <a:srgbClr val="000000"/>
                </a:solidFill>
                <a:latin typeface="Times New Roman" panose="02020603050405020304" pitchFamily="18" charset="0"/>
                <a:cs typeface="Times New Roman" panose="02020603050405020304" pitchFamily="18" charset="0"/>
              </a:rPr>
              <a:t>theo</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tiêu</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chuẩn</a:t>
            </a:r>
            <a:r>
              <a:rPr lang="en-US" sz="2400" dirty="0">
                <a:solidFill>
                  <a:srgbClr val="000000"/>
                </a:solidFill>
                <a:latin typeface="Times New Roman" panose="02020603050405020304" pitchFamily="18" charset="0"/>
                <a:cs typeface="Times New Roman" panose="02020603050405020304" pitchFamily="18" charset="0"/>
              </a:rPr>
              <a:t> New York) </a:t>
            </a:r>
          </a:p>
          <a:p>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Và</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ít</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nhất</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một</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trong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các</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tiêu</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chuẩn</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sau</a:t>
            </a:r>
            <a:r>
              <a:rPr lang="en-US" sz="2400" dirty="0">
                <a:solidFill>
                  <a:srgbClr val="000000"/>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Viêm</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đau</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cột</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sống</a:t>
            </a: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Viêm</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khớp</a:t>
            </a: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Viêm</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màng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bồ</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đào</a:t>
            </a: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Viêm</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ngón</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tay</a:t>
            </a: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Vảy</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nến</a:t>
            </a: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Bệnh</a:t>
            </a:r>
            <a:r>
              <a:rPr lang="en-US" sz="2400" dirty="0">
                <a:solidFill>
                  <a:srgbClr val="000000"/>
                </a:solidFill>
                <a:latin typeface="Times New Roman" panose="02020603050405020304" pitchFamily="18" charset="0"/>
                <a:cs typeface="Times New Roman" panose="02020603050405020304" pitchFamily="18" charset="0"/>
              </a:rPr>
              <a:t> Crohn/ </a:t>
            </a:r>
            <a:r>
              <a:rPr lang="en-US" sz="2400" dirty="0" err="1">
                <a:solidFill>
                  <a:srgbClr val="000000"/>
                </a:solidFill>
                <a:latin typeface="Times New Roman" panose="02020603050405020304" pitchFamily="18" charset="0"/>
                <a:cs typeface="Times New Roman" panose="02020603050405020304" pitchFamily="18" charset="0"/>
              </a:rPr>
              <a:t>viêm</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đại</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tràng</a:t>
            </a: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Đáp</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ứng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điều</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trị</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với</a:t>
            </a:r>
            <a:r>
              <a:rPr lang="en-US" sz="2400" dirty="0">
                <a:solidFill>
                  <a:srgbClr val="000000"/>
                </a:solidFill>
                <a:latin typeface="Times New Roman" panose="02020603050405020304" pitchFamily="18" charset="0"/>
                <a:cs typeface="Times New Roman" panose="02020603050405020304" pitchFamily="18" charset="0"/>
              </a:rPr>
              <a:t> NSAID</a:t>
            </a: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Tiền</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sử</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gia</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đình</a:t>
            </a:r>
            <a:r>
              <a:rPr lang="en-US" sz="2400" dirty="0">
                <a:solidFill>
                  <a:srgbClr val="000000"/>
                </a:solidFill>
                <a:latin typeface="Times New Roman" panose="02020603050405020304" pitchFamily="18" charset="0"/>
                <a:cs typeface="Times New Roman" panose="02020603050405020304" pitchFamily="18" charset="0"/>
              </a:rPr>
              <a:t> VCSDK</a:t>
            </a:r>
          </a:p>
          <a:p>
            <a:pPr marL="342900" indent="-342900">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HLA- B27 (+)</a:t>
            </a:r>
          </a:p>
          <a:p>
            <a:pPr marL="342900" indent="-342900">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CRP </a:t>
            </a:r>
            <a:r>
              <a:rPr lang="en-US" sz="2400" dirty="0" err="1">
                <a:solidFill>
                  <a:srgbClr val="000000"/>
                </a:solidFill>
                <a:latin typeface="Times New Roman" panose="02020603050405020304" pitchFamily="18" charset="0"/>
                <a:cs typeface="Times New Roman" panose="02020603050405020304" pitchFamily="18" charset="0"/>
              </a:rPr>
              <a:t>tăng</a:t>
            </a: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err="1">
                <a:solidFill>
                  <a:srgbClr val="000000"/>
                </a:solidFill>
                <a:latin typeface="Times New Roman" panose="02020603050405020304" pitchFamily="18" charset="0"/>
                <a:cs typeface="Times New Roman" panose="02020603050405020304" pitchFamily="18" charset="0"/>
              </a:rPr>
              <a:t>Hoặc</a:t>
            </a:r>
            <a:r>
              <a:rPr lang="en-US" sz="2400" dirty="0">
                <a:solidFill>
                  <a:srgbClr val="000000"/>
                </a:solidFill>
                <a:latin typeface="Times New Roman" panose="02020603050405020304" pitchFamily="18" charset="0"/>
                <a:cs typeface="Times New Roman" panose="02020603050405020304" pitchFamily="18" charset="0"/>
              </a:rPr>
              <a:t> HLA- B27 </a:t>
            </a:r>
            <a:r>
              <a:rPr lang="en-US" sz="2400" dirty="0" err="1">
                <a:solidFill>
                  <a:srgbClr val="000000"/>
                </a:solidFill>
                <a:latin typeface="Times New Roman" panose="02020603050405020304" pitchFamily="18" charset="0"/>
                <a:cs typeface="Times New Roman" panose="02020603050405020304" pitchFamily="18" charset="0"/>
              </a:rPr>
              <a:t>và</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ít</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nhất</a:t>
            </a:r>
            <a:r>
              <a:rPr lang="en-US" sz="2400" dirty="0">
                <a:solidFill>
                  <a:srgbClr val="000000"/>
                </a:solidFill>
                <a:latin typeface="Times New Roman" panose="02020603050405020304" pitchFamily="18" charset="0"/>
                <a:cs typeface="Times New Roman" panose="02020603050405020304" pitchFamily="18" charset="0"/>
              </a:rPr>
              <a:t> 2 </a:t>
            </a:r>
            <a:r>
              <a:rPr lang="en-US" sz="2400" dirty="0" err="1">
                <a:solidFill>
                  <a:srgbClr val="000000"/>
                </a:solidFill>
                <a:latin typeface="Times New Roman" panose="02020603050405020304" pitchFamily="18" charset="0"/>
                <a:cs typeface="Times New Roman" panose="02020603050405020304" pitchFamily="18" charset="0"/>
              </a:rPr>
              <a:t>tiêu</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chuẩn</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nêu</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trên</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9290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98E1F-66F6-B943-BBDD-F73A89C534EA}"/>
              </a:ext>
            </a:extLst>
          </p:cNvPr>
          <p:cNvSpPr>
            <a:spLocks noGrp="1"/>
          </p:cNvSpPr>
          <p:nvPr>
            <p:ph type="title"/>
          </p:nvPr>
        </p:nvSpPr>
        <p:spPr>
          <a:xfrm>
            <a:off x="1036749" y="428223"/>
            <a:ext cx="9601200" cy="653603"/>
          </a:xfrm>
        </p:spPr>
        <p:txBody>
          <a:bodyPr>
            <a:normAutofit fontScale="90000"/>
          </a:bodyPr>
          <a:lstStyle/>
          <a:p>
            <a:r>
              <a:rPr lang="en-US" b="1" dirty="0">
                <a:solidFill>
                  <a:srgbClr val="0070C0"/>
                </a:solidFill>
                <a:latin typeface="Times New Roman" panose="02020603050405020304" pitchFamily="18" charset="0"/>
                <a:cs typeface="Times New Roman" panose="02020603050405020304" pitchFamily="18" charset="0"/>
              </a:rPr>
              <a:t>C</a:t>
            </a:r>
            <a:r>
              <a:rPr lang="en-VN" b="1" dirty="0">
                <a:solidFill>
                  <a:srgbClr val="0070C0"/>
                </a:solidFill>
                <a:latin typeface="Times New Roman" panose="02020603050405020304" pitchFamily="18" charset="0"/>
                <a:cs typeface="Times New Roman" panose="02020603050405020304" pitchFamily="18" charset="0"/>
              </a:rPr>
              <a:t>HẨN ĐOÁN PHÂN BIỆT</a:t>
            </a:r>
          </a:p>
        </p:txBody>
      </p:sp>
      <p:sp>
        <p:nvSpPr>
          <p:cNvPr id="3" name="Rectangle 2">
            <a:extLst>
              <a:ext uri="{FF2B5EF4-FFF2-40B4-BE49-F238E27FC236}">
                <a16:creationId xmlns:a16="http://schemas.microsoft.com/office/drawing/2014/main" id="{6A907581-23AC-334A-B260-BF2F3547DACA}"/>
              </a:ext>
            </a:extLst>
          </p:cNvPr>
          <p:cNvSpPr/>
          <p:nvPr/>
        </p:nvSpPr>
        <p:spPr>
          <a:xfrm>
            <a:off x="1412383" y="1582548"/>
            <a:ext cx="9601200" cy="3539430"/>
          </a:xfrm>
          <a:prstGeom prst="rect">
            <a:avLst/>
          </a:prstGeom>
        </p:spPr>
        <p:txBody>
          <a:bodyPr wrap="square">
            <a:spAutoFit/>
          </a:bodyPr>
          <a:lstStyle/>
          <a:p>
            <a:pPr marL="457200" indent="-457200" algn="just">
              <a:buFont typeface="Arial" panose="020B0604020202020204" pitchFamily="34" charset="0"/>
              <a:buChar char="•"/>
            </a:pPr>
            <a:r>
              <a:rPr lang="vi-VN" sz="2800" dirty="0">
                <a:solidFill>
                  <a:srgbClr val="444B49"/>
                </a:solidFill>
                <a:latin typeface="Times New Roman" panose="02020603050405020304" pitchFamily="18" charset="0"/>
                <a:cs typeface="Times New Roman" panose="02020603050405020304" pitchFamily="18" charset="0"/>
              </a:rPr>
              <a:t>Lao khớp háng/Lao cột sống </a:t>
            </a:r>
          </a:p>
          <a:p>
            <a:pPr marL="457200" indent="-457200" algn="just">
              <a:buFont typeface="Arial" panose="020B0604020202020204" pitchFamily="34" charset="0"/>
              <a:buChar char="•"/>
            </a:pPr>
            <a:r>
              <a:rPr lang="vi-VN" sz="2800" dirty="0">
                <a:solidFill>
                  <a:srgbClr val="444B49"/>
                </a:solidFill>
                <a:latin typeface="Times New Roman" panose="02020603050405020304" pitchFamily="18" charset="0"/>
                <a:cs typeface="Times New Roman" panose="02020603050405020304" pitchFamily="18" charset="0"/>
              </a:rPr>
              <a:t>Chảy máu khớp/Bệnh Hemophilia</a:t>
            </a:r>
          </a:p>
          <a:p>
            <a:pPr marL="457200" indent="-457200" algn="just">
              <a:buFont typeface="Arial" panose="020B0604020202020204" pitchFamily="34" charset="0"/>
              <a:buChar char="•"/>
            </a:pPr>
            <a:r>
              <a:rPr lang="vi-VN" sz="2800" dirty="0">
                <a:solidFill>
                  <a:srgbClr val="444B49"/>
                </a:solidFill>
                <a:latin typeface="Times New Roman" panose="02020603050405020304" pitchFamily="18" charset="0"/>
                <a:cs typeface="Times New Roman" panose="02020603050405020304" pitchFamily="18" charset="0"/>
              </a:rPr>
              <a:t>Thấp khớp cấp</a:t>
            </a:r>
          </a:p>
          <a:p>
            <a:pPr marL="457200" indent="-457200" algn="just">
              <a:buFont typeface="Arial" panose="020B0604020202020204" pitchFamily="34" charset="0"/>
              <a:buChar char="•"/>
            </a:pPr>
            <a:r>
              <a:rPr lang="vi-VN" sz="2800" dirty="0">
                <a:solidFill>
                  <a:srgbClr val="444B49"/>
                </a:solidFill>
                <a:latin typeface="Times New Roman" panose="02020603050405020304" pitchFamily="18" charset="0"/>
                <a:cs typeface="Times New Roman" panose="02020603050405020304" pitchFamily="18" charset="0"/>
              </a:rPr>
              <a:t>Viêm khớp dạng thấp</a:t>
            </a:r>
          </a:p>
          <a:p>
            <a:pPr marL="457200" indent="-457200" algn="just">
              <a:buFont typeface="Arial" panose="020B0604020202020204" pitchFamily="34" charset="0"/>
              <a:buChar char="•"/>
            </a:pPr>
            <a:r>
              <a:rPr lang="vi-VN" sz="2800" dirty="0">
                <a:solidFill>
                  <a:srgbClr val="444B49"/>
                </a:solidFill>
                <a:latin typeface="Times New Roman" panose="02020603050405020304" pitchFamily="18" charset="0"/>
                <a:cs typeface="Times New Roman" panose="02020603050405020304" pitchFamily="18" charset="0"/>
              </a:rPr>
              <a:t>Bệnh viêm cột sống do vi khuẩn</a:t>
            </a:r>
          </a:p>
          <a:p>
            <a:pPr marL="457200" indent="-457200" algn="just">
              <a:buFont typeface="Arial" panose="020B0604020202020204" pitchFamily="34" charset="0"/>
              <a:buChar char="•"/>
            </a:pPr>
            <a:r>
              <a:rPr lang="vi-VN" sz="2800" dirty="0">
                <a:solidFill>
                  <a:srgbClr val="444B49"/>
                </a:solidFill>
                <a:latin typeface="Times New Roman" panose="02020603050405020304" pitchFamily="18" charset="0"/>
                <a:cs typeface="Times New Roman" panose="02020603050405020304" pitchFamily="18" charset="0"/>
              </a:rPr>
              <a:t>Bệnh của khối cơ cạnh cột sống</a:t>
            </a:r>
          </a:p>
          <a:p>
            <a:pPr marL="457200" indent="-457200" algn="just">
              <a:buFont typeface="Arial" panose="020B0604020202020204" pitchFamily="34" charset="0"/>
              <a:buChar char="•"/>
            </a:pPr>
            <a:r>
              <a:rPr lang="vi-VN" sz="2800" dirty="0">
                <a:solidFill>
                  <a:srgbClr val="444B49"/>
                </a:solidFill>
                <a:latin typeface="Times New Roman" panose="02020603050405020304" pitchFamily="18" charset="0"/>
                <a:cs typeface="Times New Roman" panose="02020603050405020304" pitchFamily="18" charset="0"/>
              </a:rPr>
              <a:t>Bệnh xơ hóa dây chằng quanh cột sống tự phát</a:t>
            </a:r>
          </a:p>
          <a:p>
            <a:pPr marL="457200" indent="-457200" algn="just">
              <a:buFont typeface="Arial" panose="020B0604020202020204" pitchFamily="34" charset="0"/>
              <a:buChar char="•"/>
            </a:pPr>
            <a:r>
              <a:rPr lang="vi-VN" sz="2800" dirty="0">
                <a:solidFill>
                  <a:srgbClr val="444B49"/>
                </a:solidFill>
                <a:latin typeface="Times New Roman" panose="02020603050405020304" pitchFamily="18" charset="0"/>
                <a:cs typeface="Times New Roman" panose="02020603050405020304" pitchFamily="18" charset="0"/>
              </a:rPr>
              <a:t>Thoát vị điã đệm cột sống thắt lưng</a:t>
            </a:r>
            <a:endParaRPr lang="vi-VN" sz="2800" b="0" i="0" dirty="0">
              <a:solidFill>
                <a:srgbClr val="444B49"/>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0779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DBD50-04DF-E743-B3CF-2F33C8F75B1A}"/>
              </a:ext>
            </a:extLst>
          </p:cNvPr>
          <p:cNvSpPr>
            <a:spLocks noGrp="1"/>
          </p:cNvSpPr>
          <p:nvPr>
            <p:ph type="title"/>
          </p:nvPr>
        </p:nvSpPr>
        <p:spPr>
          <a:xfrm>
            <a:off x="1371600" y="685800"/>
            <a:ext cx="9601200" cy="949817"/>
          </a:xfrm>
        </p:spPr>
        <p:txBody>
          <a:bodyPr>
            <a:normAutofit/>
          </a:bodyPr>
          <a:lstStyle/>
          <a:p>
            <a:r>
              <a:rPr lang="en-US" sz="4000" b="1" dirty="0" err="1">
                <a:solidFill>
                  <a:srgbClr val="0070C0"/>
                </a:solidFill>
                <a:latin typeface="Times New Roman" panose="02020603050405020304" pitchFamily="18" charset="0"/>
                <a:cs typeface="Times New Roman" panose="02020603050405020304" pitchFamily="18" charset="0"/>
              </a:rPr>
              <a:t>Đ</a:t>
            </a:r>
            <a:r>
              <a:rPr lang="en-VN" sz="4000" b="1" dirty="0">
                <a:solidFill>
                  <a:srgbClr val="0070C0"/>
                </a:solidFill>
                <a:latin typeface="Times New Roman" panose="02020603050405020304" pitchFamily="18" charset="0"/>
                <a:cs typeface="Times New Roman" panose="02020603050405020304" pitchFamily="18" charset="0"/>
              </a:rPr>
              <a:t>IỀU TRỊ</a:t>
            </a:r>
          </a:p>
        </p:txBody>
      </p:sp>
      <p:sp>
        <p:nvSpPr>
          <p:cNvPr id="3" name="Rectangle 2">
            <a:extLst>
              <a:ext uri="{FF2B5EF4-FFF2-40B4-BE49-F238E27FC236}">
                <a16:creationId xmlns:a16="http://schemas.microsoft.com/office/drawing/2014/main" id="{C9310058-7170-5645-AFDE-FDBD93357E11}"/>
              </a:ext>
            </a:extLst>
          </p:cNvPr>
          <p:cNvSpPr/>
          <p:nvPr/>
        </p:nvSpPr>
        <p:spPr>
          <a:xfrm>
            <a:off x="1371599" y="1635617"/>
            <a:ext cx="10528480" cy="4401205"/>
          </a:xfrm>
          <a:prstGeom prst="rect">
            <a:avLst/>
          </a:prstGeom>
        </p:spPr>
        <p:txBody>
          <a:bodyPr wrap="square">
            <a:spAutoFit/>
          </a:bodyPr>
          <a:lstStyle/>
          <a:p>
            <a:r>
              <a:rPr lang="en-VN" sz="2800" dirty="0">
                <a:latin typeface="Times New Roman" panose="02020603050405020304" pitchFamily="18" charset="0"/>
                <a:ea typeface="Times New Roman" panose="02020603050405020304" pitchFamily="18" charset="0"/>
              </a:rPr>
              <a:t>+ </a:t>
            </a:r>
            <a:r>
              <a:rPr lang="en-VN" sz="2800" b="1" i="1" dirty="0">
                <a:latin typeface="Times New Roman" panose="02020603050405020304" pitchFamily="18" charset="0"/>
                <a:ea typeface="Times New Roman" panose="02020603050405020304" pitchFamily="18" charset="0"/>
              </a:rPr>
              <a:t>Nguyên tắc chung: </a:t>
            </a:r>
          </a:p>
          <a:p>
            <a:pPr marL="457200" indent="-457200">
              <a:buFont typeface="Wingdings" pitchFamily="2" charset="2"/>
              <a:buChar char="ü"/>
            </a:pPr>
            <a:r>
              <a:rPr lang="en-VN" sz="2800" dirty="0">
                <a:latin typeface="Times New Roman" panose="02020603050405020304" pitchFamily="18" charset="0"/>
                <a:ea typeface="Times New Roman" panose="02020603050405020304" pitchFamily="18" charset="0"/>
              </a:rPr>
              <a:t> Điều trị nội khoa,</a:t>
            </a:r>
          </a:p>
          <a:p>
            <a:pPr marL="457200" indent="-457200">
              <a:buFont typeface="Wingdings" pitchFamily="2" charset="2"/>
              <a:buChar char="ü"/>
            </a:pPr>
            <a:r>
              <a:rPr lang="en-VN" sz="2800" dirty="0">
                <a:latin typeface="Times New Roman" panose="02020603050405020304" pitchFamily="18" charset="0"/>
                <a:ea typeface="Times New Roman" panose="02020603050405020304" pitchFamily="18" charset="0"/>
              </a:rPr>
              <a:t> Vật lý trị liệu</a:t>
            </a:r>
          </a:p>
          <a:p>
            <a:pPr marL="457200" indent="-457200">
              <a:buFont typeface="Wingdings" pitchFamily="2" charset="2"/>
              <a:buChar char="ü"/>
            </a:pPr>
            <a:r>
              <a:rPr lang="en-VN" sz="2800" dirty="0">
                <a:latin typeface="Times New Roman" panose="02020603050405020304" pitchFamily="18" charset="0"/>
                <a:ea typeface="Times New Roman" panose="02020603050405020304" pitchFamily="18" charset="0"/>
              </a:rPr>
              <a:t> Ngoại khoa. </a:t>
            </a:r>
          </a:p>
          <a:p>
            <a:endParaRPr lang="en-VN" sz="2800" dirty="0">
              <a:latin typeface="Times New Roman" panose="02020603050405020304" pitchFamily="18" charset="0"/>
              <a:ea typeface="Times New Roman" panose="02020603050405020304" pitchFamily="18" charset="0"/>
            </a:endParaRPr>
          </a:p>
          <a:p>
            <a:r>
              <a:rPr lang="en-VN" sz="2800" b="1" i="1" dirty="0">
                <a:latin typeface="Times New Roman" panose="02020603050405020304" pitchFamily="18" charset="0"/>
                <a:ea typeface="Times New Roman" panose="02020603050405020304" pitchFamily="18" charset="0"/>
              </a:rPr>
              <a:t>+ Mục đích điều trị: </a:t>
            </a:r>
          </a:p>
          <a:p>
            <a:pPr marL="457200" indent="-457200">
              <a:buFont typeface="Wingdings" pitchFamily="2" charset="2"/>
              <a:buChar char="ü"/>
            </a:pPr>
            <a:r>
              <a:rPr lang="en-VN" sz="2800" dirty="0">
                <a:latin typeface="Times New Roman" panose="02020603050405020304" pitchFamily="18" charset="0"/>
                <a:ea typeface="Times New Roman" panose="02020603050405020304" pitchFamily="18" charset="0"/>
              </a:rPr>
              <a:t>Chống viêm</a:t>
            </a:r>
          </a:p>
          <a:p>
            <a:pPr marL="457200" indent="-457200">
              <a:buFont typeface="Wingdings" pitchFamily="2" charset="2"/>
              <a:buChar char="ü"/>
            </a:pPr>
            <a:r>
              <a:rPr lang="en-VN" sz="2800" dirty="0">
                <a:latin typeface="Times New Roman" panose="02020603050405020304" pitchFamily="18" charset="0"/>
                <a:ea typeface="Times New Roman" panose="02020603050405020304" pitchFamily="18" charset="0"/>
              </a:rPr>
              <a:t>Chống đau; </a:t>
            </a:r>
          </a:p>
          <a:p>
            <a:pPr marL="457200" indent="-457200">
              <a:buFont typeface="Wingdings" pitchFamily="2" charset="2"/>
              <a:buChar char="ü"/>
            </a:pPr>
            <a:r>
              <a:rPr lang="en-VN" sz="2800" dirty="0">
                <a:latin typeface="Times New Roman" panose="02020603050405020304" pitchFamily="18" charset="0"/>
                <a:ea typeface="Times New Roman" panose="02020603050405020304" pitchFamily="18" charset="0"/>
              </a:rPr>
              <a:t>Phòng chống cứng khớp, đặc biệt là cứng khớp ở tư thế xấu và khắc phục dính khớp. </a:t>
            </a:r>
          </a:p>
        </p:txBody>
      </p:sp>
    </p:spTree>
    <p:extLst>
      <p:ext uri="{BB962C8B-B14F-4D97-AF65-F5344CB8AC3E}">
        <p14:creationId xmlns:p14="http://schemas.microsoft.com/office/powerpoint/2010/main" val="1898636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96E684-48C2-3A45-A2F2-DA9DFEED3DF4}"/>
              </a:ext>
            </a:extLst>
          </p:cNvPr>
          <p:cNvSpPr/>
          <p:nvPr/>
        </p:nvSpPr>
        <p:spPr>
          <a:xfrm>
            <a:off x="1043189" y="1725316"/>
            <a:ext cx="11011437" cy="3108543"/>
          </a:xfrm>
          <a:prstGeom prst="rect">
            <a:avLst/>
          </a:prstGeom>
        </p:spPr>
        <p:txBody>
          <a:bodyPr wrap="square">
            <a:spAutoFit/>
          </a:bodyPr>
          <a:lstStyle/>
          <a:p>
            <a:r>
              <a:rPr lang="en-VN" sz="2800" dirty="0">
                <a:latin typeface="Times New Roman" panose="02020603050405020304" pitchFamily="18" charset="0"/>
                <a:ea typeface="Times New Roman" panose="02020603050405020304" pitchFamily="18" charset="0"/>
              </a:rPr>
              <a:t>Dựa vào các thông số sau:</a:t>
            </a:r>
          </a:p>
          <a:p>
            <a:r>
              <a:rPr lang="en-VN" sz="2800" dirty="0">
                <a:latin typeface="Times New Roman" panose="02020603050405020304" pitchFamily="18" charset="0"/>
                <a:ea typeface="Times New Roman" panose="02020603050405020304" pitchFamily="18" charset="0"/>
              </a:rPr>
              <a:t> − Tình trạng bệnh, mức độ hoạt động bệnh, triệu chứng tiên lượng. </a:t>
            </a:r>
          </a:p>
          <a:p>
            <a:r>
              <a:rPr lang="en-VN" sz="2800" dirty="0">
                <a:latin typeface="Times New Roman" panose="02020603050405020304" pitchFamily="18" charset="0"/>
                <a:ea typeface="Times New Roman" panose="02020603050405020304" pitchFamily="18" charset="0"/>
              </a:rPr>
              <a:t>− Biểu hiện hiện tại của bệnh (cột sống, khớp ngoại biên, điểm bám gân...). </a:t>
            </a:r>
          </a:p>
          <a:p>
            <a:r>
              <a:rPr lang="en-VN" sz="2800" dirty="0">
                <a:latin typeface="Times New Roman" panose="02020603050405020304" pitchFamily="18" charset="0"/>
                <a:ea typeface="Times New Roman" panose="02020603050405020304" pitchFamily="18" charset="0"/>
              </a:rPr>
              <a:t>− Biểu hiện ngoài khớp và bệnh kèm theo:  vẩy nến, viêm màng bồ đào, viêm ruột. </a:t>
            </a:r>
          </a:p>
          <a:p>
            <a:r>
              <a:rPr lang="en-VN" sz="2800" dirty="0">
                <a:latin typeface="Times New Roman" panose="02020603050405020304" pitchFamily="18" charset="0"/>
                <a:ea typeface="Times New Roman" panose="02020603050405020304" pitchFamily="18" charset="0"/>
              </a:rPr>
              <a:t>− Trạng thái LS chung (tuổi, giới, bệnh kèm theo, thuốc kèm theo, yếu tố tâm lý), loãng xương, bệnh tim mạch </a:t>
            </a:r>
          </a:p>
        </p:txBody>
      </p:sp>
      <p:sp>
        <p:nvSpPr>
          <p:cNvPr id="5" name="TextBox 4">
            <a:extLst>
              <a:ext uri="{FF2B5EF4-FFF2-40B4-BE49-F238E27FC236}">
                <a16:creationId xmlns:a16="http://schemas.microsoft.com/office/drawing/2014/main" id="{935F5D92-B4A8-084F-91C2-4BE29F67EC17}"/>
              </a:ext>
            </a:extLst>
          </p:cNvPr>
          <p:cNvSpPr txBox="1"/>
          <p:nvPr/>
        </p:nvSpPr>
        <p:spPr>
          <a:xfrm>
            <a:off x="1171977" y="611746"/>
            <a:ext cx="6903077" cy="707886"/>
          </a:xfrm>
          <a:prstGeom prst="rect">
            <a:avLst/>
          </a:prstGeom>
          <a:noFill/>
        </p:spPr>
        <p:txBody>
          <a:bodyPr wrap="square" rtlCol="0">
            <a:spAutoFit/>
          </a:bodyPr>
          <a:lstStyle/>
          <a:p>
            <a:r>
              <a:rPr lang="en-VN" sz="4000" dirty="0">
                <a:solidFill>
                  <a:srgbClr val="0070C0"/>
                </a:solidFill>
                <a:latin typeface="Times New Roman" panose="02020603050405020304" pitchFamily="18" charset="0"/>
                <a:cs typeface="Times New Roman" panose="02020603050405020304" pitchFamily="18" charset="0"/>
              </a:rPr>
              <a:t>Lựa chọn phương pháp điều trị</a:t>
            </a:r>
          </a:p>
        </p:txBody>
      </p:sp>
    </p:spTree>
    <p:extLst>
      <p:ext uri="{BB962C8B-B14F-4D97-AF65-F5344CB8AC3E}">
        <p14:creationId xmlns:p14="http://schemas.microsoft.com/office/powerpoint/2010/main" val="534788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101144" y="270456"/>
            <a:ext cx="9601200" cy="759854"/>
          </a:xfrm>
        </p:spPr>
        <p:txBody>
          <a:bodyPr>
            <a:normAutofit fontScale="90000"/>
          </a:bodyPr>
          <a:lstStyle/>
          <a:p>
            <a:r>
              <a:rPr lang="en-US" b="1" dirty="0" err="1">
                <a:solidFill>
                  <a:srgbClr val="0070C0"/>
                </a:solidFill>
                <a:latin typeface="Times New Roman" panose="02020603050405020304" pitchFamily="18" charset="0"/>
                <a:cs typeface="Times New Roman" panose="02020603050405020304" pitchFamily="18" charset="0"/>
              </a:rPr>
              <a:t>Đ</a:t>
            </a:r>
            <a:r>
              <a:rPr lang="en-VN" b="1" dirty="0">
                <a:solidFill>
                  <a:srgbClr val="0070C0"/>
                </a:solidFill>
                <a:latin typeface="Times New Roman" panose="02020603050405020304" pitchFamily="18" charset="0"/>
                <a:cs typeface="Times New Roman" panose="02020603050405020304" pitchFamily="18" charset="0"/>
              </a:rPr>
              <a:t>IỀU TRỊ</a:t>
            </a:r>
            <a:br>
              <a:rPr lang="en-VN" dirty="0"/>
            </a:br>
            <a:endParaRPr lang="en-VN" dirty="0"/>
          </a:p>
        </p:txBody>
      </p:sp>
      <p:sp>
        <p:nvSpPr>
          <p:cNvPr id="3" name="Rectangle 2">
            <a:extLst>
              <a:ext uri="{FF2B5EF4-FFF2-40B4-BE49-F238E27FC236}">
                <a16:creationId xmlns:a16="http://schemas.microsoft.com/office/drawing/2014/main" id="{92EDC361-C711-4B47-ACC4-6F1AEBF4421A}"/>
              </a:ext>
            </a:extLst>
          </p:cNvPr>
          <p:cNvSpPr/>
          <p:nvPr/>
        </p:nvSpPr>
        <p:spPr>
          <a:xfrm>
            <a:off x="965915" y="1030310"/>
            <a:ext cx="10844012" cy="4565352"/>
          </a:xfrm>
          <a:prstGeom prst="rect">
            <a:avLst/>
          </a:prstGeom>
        </p:spPr>
        <p:txBody>
          <a:bodyPr wrap="square">
            <a:spAutoFit/>
          </a:bodyPr>
          <a:lstStyle/>
          <a:p>
            <a:pPr>
              <a:spcBef>
                <a:spcPts val="3300"/>
              </a:spcBef>
              <a:spcAft>
                <a:spcPts val="1950"/>
              </a:spcAft>
            </a:pPr>
            <a:r>
              <a:rPr lang="en-VN" sz="2800"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Thuốc Đầu tiên: NSAIDs</a:t>
            </a:r>
            <a:endParaRPr lang="en-VN" sz="2800" b="1"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spcAft>
                <a:spcPts val="1950"/>
              </a:spcAft>
              <a:buFont typeface="Arial" panose="020B0604020202020204" pitchFamily="34" charset="0"/>
              <a:buChar char="•"/>
            </a:pPr>
            <a:r>
              <a:rPr lang="en-VN" sz="2800" spc="25" dirty="0">
                <a:solidFill>
                  <a:srgbClr val="020621"/>
                </a:solidFill>
                <a:latin typeface="Times New Roman" panose="02020603050405020304" pitchFamily="18" charset="0"/>
                <a:ea typeface="Times New Roman" panose="02020603050405020304" pitchFamily="18" charset="0"/>
                <a:cs typeface="Times New Roman" panose="02020603050405020304" pitchFamily="18" charset="0"/>
              </a:rPr>
              <a:t>NSAID được sử dụng để giảm viêm, đau và cứng cột sống và các khớp khác.</a:t>
            </a:r>
          </a:p>
          <a:p>
            <a:pPr marL="457200" indent="-457200">
              <a:spcAft>
                <a:spcPts val="1950"/>
              </a:spcAft>
              <a:buFont typeface="Arial" panose="020B0604020202020204" pitchFamily="34" charset="0"/>
              <a:buChar char="•"/>
            </a:pPr>
            <a:r>
              <a:rPr lang="en-VN" sz="2800" spc="25" dirty="0">
                <a:solidFill>
                  <a:srgbClr val="020621"/>
                </a:solidFill>
                <a:latin typeface="Times New Roman" panose="02020603050405020304" pitchFamily="18" charset="0"/>
                <a:ea typeface="Times New Roman" panose="02020603050405020304" pitchFamily="18" charset="0"/>
                <a:cs typeface="Times New Roman" panose="02020603050405020304" pitchFamily="18" charset="0"/>
              </a:rPr>
              <a:t> NSAID không làm thay đổi nguyên nhân gây bệnh và chỉ ảnh hưởng đến các triệu chứng. </a:t>
            </a:r>
          </a:p>
          <a:p>
            <a:pPr marL="457200" indent="-457200">
              <a:spcAft>
                <a:spcPts val="1950"/>
              </a:spcAft>
              <a:buFont typeface="Arial" panose="020B0604020202020204" pitchFamily="34" charset="0"/>
              <a:buChar char="•"/>
            </a:pP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thời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viêm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kéo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dài</a:t>
            </a:r>
            <a:r>
              <a:rPr lang="en-US" sz="2800" dirty="0">
                <a:latin typeface="Times New Roman" panose="02020603050405020304" pitchFamily="18" charset="0"/>
                <a:cs typeface="Times New Roman" panose="02020603050405020304" pitchFamily="18" charset="0"/>
              </a:rPr>
              <a:t>.</a:t>
            </a:r>
          </a:p>
          <a:p>
            <a:pPr marL="457200" indent="-457200">
              <a:spcAft>
                <a:spcPts val="195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chú</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muốn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thận</a:t>
            </a:r>
            <a:r>
              <a:rPr lang="en-US" sz="2800" dirty="0">
                <a:latin typeface="Times New Roman" panose="02020603050405020304" pitchFamily="18" charset="0"/>
                <a:cs typeface="Times New Roman" panose="02020603050405020304" pitchFamily="18" charset="0"/>
              </a:rPr>
              <a:t>…</a:t>
            </a:r>
            <a:endParaRPr lang="en-VN" sz="2800" u="sng" spc="25" baseline="30000" dirty="0">
              <a:solidFill>
                <a:srgbClr val="2752FF"/>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1412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7B5285-F732-FB46-B43B-A8B0AE13A008}"/>
              </a:ext>
            </a:extLst>
          </p:cNvPr>
          <p:cNvSpPr/>
          <p:nvPr/>
        </p:nvSpPr>
        <p:spPr>
          <a:xfrm>
            <a:off x="927279" y="223723"/>
            <a:ext cx="10921284" cy="5693866"/>
          </a:xfrm>
          <a:prstGeom prst="rect">
            <a:avLst/>
          </a:prstGeom>
        </p:spPr>
        <p:txBody>
          <a:bodyPr wrap="square">
            <a:spAutoFit/>
          </a:bodyPr>
          <a:lstStyle/>
          <a:p>
            <a:endParaRPr lang="vi-VN" sz="2800" dirty="0">
              <a:solidFill>
                <a:srgbClr val="000000"/>
              </a:solidFill>
              <a:latin typeface="Times New Roman" panose="02020603050405020304" pitchFamily="18" charset="0"/>
              <a:cs typeface="Times New Roman" panose="02020603050405020304" pitchFamily="18" charset="0"/>
            </a:endParaRPr>
          </a:p>
          <a:p>
            <a:r>
              <a:rPr lang="vi-VN" sz="2800" dirty="0">
                <a:solidFill>
                  <a:srgbClr val="000000"/>
                </a:solidFill>
                <a:latin typeface="Times New Roman" panose="02020603050405020304" pitchFamily="18" charset="0"/>
                <a:cs typeface="Times New Roman" panose="02020603050405020304" pitchFamily="18" charset="0"/>
              </a:rPr>
              <a:t>Có thể sử dụng một trong </a:t>
            </a:r>
            <a:r>
              <a:rPr lang="vi-VN" sz="2800" b="1" i="1" dirty="0">
                <a:solidFill>
                  <a:srgbClr val="000000"/>
                </a:solidFill>
                <a:latin typeface="Times New Roman" panose="02020603050405020304" pitchFamily="18" charset="0"/>
                <a:cs typeface="Times New Roman" panose="02020603050405020304" pitchFamily="18" charset="0"/>
              </a:rPr>
              <a:t>các loại NSAID </a:t>
            </a:r>
            <a:r>
              <a:rPr lang="vi-VN" sz="2800" dirty="0">
                <a:solidFill>
                  <a:srgbClr val="000000"/>
                </a:solidFill>
                <a:latin typeface="Times New Roman" panose="02020603050405020304" pitchFamily="18" charset="0"/>
                <a:cs typeface="Times New Roman" panose="02020603050405020304" pitchFamily="18" charset="0"/>
              </a:rPr>
              <a:t>sau:</a:t>
            </a: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 Celecoxib 200 - 400mg / ngày- duy trì liều 200 mg hàng ngày</a:t>
            </a: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 Meloxicam 7,5- 15 mg / ngày </a:t>
            </a: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Diclofenac 75 mg / ngày </a:t>
            </a: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Etoricoxib 60 - 120 mg / ngày </a:t>
            </a: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Etodolac 200mg 200-800mg/ngày</a:t>
            </a: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Loxoprofen 60mg 60- 180 mg/ngày</a:t>
            </a:r>
          </a:p>
          <a:p>
            <a:br>
              <a:rPr lang="vi-VN" sz="2800" dirty="0">
                <a:solidFill>
                  <a:srgbClr val="000000"/>
                </a:solidFill>
                <a:latin typeface="Times New Roman" panose="02020603050405020304" pitchFamily="18" charset="0"/>
                <a:cs typeface="Times New Roman" panose="02020603050405020304" pitchFamily="18" charset="0"/>
              </a:rPr>
            </a:br>
            <a:r>
              <a:rPr lang="vi-VN" sz="2800" dirty="0">
                <a:solidFill>
                  <a:srgbClr val="000000"/>
                </a:solidFill>
                <a:latin typeface="Times New Roman" panose="02020603050405020304" pitchFamily="18" charset="0"/>
                <a:cs typeface="Times New Roman" panose="02020603050405020304" pitchFamily="18" charset="0"/>
              </a:rPr>
              <a:t>- </a:t>
            </a:r>
            <a:r>
              <a:rPr lang="vi-VN" sz="2800" b="1" i="1" dirty="0">
                <a:solidFill>
                  <a:srgbClr val="000000"/>
                </a:solidFill>
                <a:latin typeface="Times New Roman" panose="02020603050405020304" pitchFamily="18" charset="0"/>
                <a:cs typeface="Times New Roman" panose="02020603050405020304" pitchFamily="18" charset="0"/>
              </a:rPr>
              <a:t>Thuốc giãn cơ:</a:t>
            </a: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Eperisone (50mg x 3 lần/ ngày)</a:t>
            </a: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Thiocolchicoside (4mg x 3 lần/ ngày)</a:t>
            </a: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Tolperisone (50mg x 3 lần/ ngày) </a:t>
            </a:r>
            <a:endParaRPr lang="vi-VN" sz="2800" b="0" i="0" u="none" strike="noStrik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1495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528010" y="399246"/>
            <a:ext cx="9444790" cy="1481070"/>
          </a:xfrm>
        </p:spPr>
        <p:txBody>
          <a:bodyPr>
            <a:normAutofit/>
          </a:bodyPr>
          <a:lstStyle/>
          <a:p>
            <a:r>
              <a:rPr lang="en-US" b="1" dirty="0" err="1">
                <a:solidFill>
                  <a:srgbClr val="0070C0"/>
                </a:solidFill>
                <a:latin typeface="Times New Roman" panose="02020603050405020304" pitchFamily="18" charset="0"/>
                <a:cs typeface="Times New Roman" panose="02020603050405020304" pitchFamily="18" charset="0"/>
              </a:rPr>
              <a:t>Đ</a:t>
            </a:r>
            <a:r>
              <a:rPr lang="en-VN" b="1" dirty="0">
                <a:solidFill>
                  <a:srgbClr val="0070C0"/>
                </a:solidFill>
                <a:latin typeface="Times New Roman" panose="02020603050405020304" pitchFamily="18" charset="0"/>
                <a:cs typeface="Times New Roman" panose="02020603050405020304" pitchFamily="18" charset="0"/>
              </a:rPr>
              <a:t>IỀU TRỊ</a:t>
            </a:r>
            <a:endParaRPr lang="en-VN" dirty="0"/>
          </a:p>
        </p:txBody>
      </p:sp>
      <p:sp>
        <p:nvSpPr>
          <p:cNvPr id="3" name="Rectangle 2">
            <a:extLst>
              <a:ext uri="{FF2B5EF4-FFF2-40B4-BE49-F238E27FC236}">
                <a16:creationId xmlns:a16="http://schemas.microsoft.com/office/drawing/2014/main" id="{92EDC361-C711-4B47-ACC4-6F1AEBF4421A}"/>
              </a:ext>
            </a:extLst>
          </p:cNvPr>
          <p:cNvSpPr/>
          <p:nvPr/>
        </p:nvSpPr>
        <p:spPr>
          <a:xfrm>
            <a:off x="1004552" y="1489120"/>
            <a:ext cx="10908406" cy="3180358"/>
          </a:xfrm>
          <a:prstGeom prst="rect">
            <a:avLst/>
          </a:prstGeom>
        </p:spPr>
        <p:txBody>
          <a:bodyPr wrap="square">
            <a:spAutoFit/>
          </a:bodyPr>
          <a:lstStyle/>
          <a:p>
            <a:pPr>
              <a:spcBef>
                <a:spcPts val="3300"/>
              </a:spcBef>
              <a:spcAft>
                <a:spcPts val="1950"/>
              </a:spcAft>
            </a:pPr>
            <a:r>
              <a:rPr lang="en-VN" sz="2800"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Phương pháp điều trị thứ hai: Corticosteroid và DMARDs</a:t>
            </a:r>
            <a:br>
              <a:rPr lang="en-VN" sz="2800" spc="25" dirty="0">
                <a:solidFill>
                  <a:srgbClr val="020621"/>
                </a:solidFill>
                <a:latin typeface="Times New Roman" panose="02020603050405020304" pitchFamily="18" charset="0"/>
                <a:ea typeface="Times New Roman" panose="02020603050405020304" pitchFamily="18" charset="0"/>
                <a:cs typeface="Times New Roman" panose="02020603050405020304" pitchFamily="18" charset="0"/>
              </a:rPr>
            </a:br>
            <a:r>
              <a:rPr lang="vi-VN" sz="2800" dirty="0">
                <a:latin typeface="Times New Roman" panose="02020603050405020304" pitchFamily="18" charset="0"/>
                <a:cs typeface="Times New Roman" panose="02020603050405020304" pitchFamily="18" charset="0"/>
              </a:rPr>
              <a:t>-  </a:t>
            </a:r>
            <a:r>
              <a:rPr lang="en-VN" sz="2800"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 Corticosteroid </a:t>
            </a:r>
            <a:endParaRPr lang="vi-VN" sz="2800" dirty="0">
              <a:latin typeface="Times New Roman" panose="02020603050405020304" pitchFamily="18" charset="0"/>
              <a:cs typeface="Times New Roman" panose="02020603050405020304" pitchFamily="18" charset="0"/>
            </a:endParaRPr>
          </a:p>
          <a:p>
            <a:r>
              <a:rPr lang="vi-VN" sz="2800" dirty="0">
                <a:latin typeface="Times New Roman" panose="02020603050405020304" pitchFamily="18" charset="0"/>
                <a:cs typeface="Times New Roman" panose="02020603050405020304" pitchFamily="18" charset="0"/>
              </a:rPr>
              <a:t>Tiêm corticosteroids tại chỗ: chỉ định với các trường hợp viêm các điểm bám gân hoặc các khớp ngoại biên có tình trạng viêm kéo dài. Nếu là khớp háng, nên tiêm dưới hướng dẫn của siêu âm. </a:t>
            </a:r>
          </a:p>
          <a:p>
            <a:r>
              <a:rPr lang="vi-VN" sz="2800" i="1" dirty="0">
                <a:latin typeface="Times New Roman" panose="02020603050405020304" pitchFamily="18" charset="0"/>
                <a:cs typeface="Times New Roman" panose="02020603050405020304" pitchFamily="18" charset="0"/>
              </a:rPr>
              <a:t>  Không khuyến cáo điều trị corticosteroid toàn thân </a:t>
            </a:r>
            <a:endParaRPr lang="vi-VN" sz="2800" dirty="0">
              <a:latin typeface="Times New Roman" panose="02020603050405020304" pitchFamily="18" charset="0"/>
              <a:cs typeface="Times New Roman" panose="02020603050405020304" pitchFamily="18" charset="0"/>
            </a:endParaRPr>
          </a:p>
          <a:p>
            <a:pPr>
              <a:spcAft>
                <a:spcPts val="1950"/>
              </a:spcAft>
            </a:pPr>
            <a:endParaRPr lang="en-VN" sz="1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604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0FEA1-6722-3645-8C3D-8756B9F073BC}"/>
              </a:ext>
            </a:extLst>
          </p:cNvPr>
          <p:cNvSpPr>
            <a:spLocks noGrp="1"/>
          </p:cNvSpPr>
          <p:nvPr>
            <p:ph type="title"/>
          </p:nvPr>
        </p:nvSpPr>
        <p:spPr>
          <a:xfrm>
            <a:off x="1371600" y="685800"/>
            <a:ext cx="9601200" cy="808149"/>
          </a:xfrm>
        </p:spPr>
        <p:txBody>
          <a:bodyPr/>
          <a:lstStyle/>
          <a:p>
            <a:r>
              <a:rPr lang="en-US" b="1" dirty="0" err="1">
                <a:solidFill>
                  <a:srgbClr val="0070C0"/>
                </a:solidFill>
                <a:latin typeface="Times New Roman" panose="02020603050405020304" pitchFamily="18" charset="0"/>
                <a:cs typeface="Times New Roman" panose="02020603050405020304" pitchFamily="18" charset="0"/>
              </a:rPr>
              <a:t>Đ</a:t>
            </a:r>
            <a:r>
              <a:rPr lang="en-VN" b="1" dirty="0">
                <a:solidFill>
                  <a:srgbClr val="0070C0"/>
                </a:solidFill>
                <a:latin typeface="Times New Roman" panose="02020603050405020304" pitchFamily="18" charset="0"/>
                <a:cs typeface="Times New Roman" panose="02020603050405020304" pitchFamily="18" charset="0"/>
              </a:rPr>
              <a:t>IỀU TRỊ</a:t>
            </a:r>
            <a:endParaRPr lang="en-VN" dirty="0"/>
          </a:p>
        </p:txBody>
      </p:sp>
      <p:sp>
        <p:nvSpPr>
          <p:cNvPr id="3" name="Rectangle 2">
            <a:extLst>
              <a:ext uri="{FF2B5EF4-FFF2-40B4-BE49-F238E27FC236}">
                <a16:creationId xmlns:a16="http://schemas.microsoft.com/office/drawing/2014/main" id="{CA3AC042-2EF7-3245-995B-E2D1143EE99F}"/>
              </a:ext>
            </a:extLst>
          </p:cNvPr>
          <p:cNvSpPr/>
          <p:nvPr/>
        </p:nvSpPr>
        <p:spPr>
          <a:xfrm>
            <a:off x="965915" y="1493949"/>
            <a:ext cx="10792495" cy="4832092"/>
          </a:xfrm>
          <a:prstGeom prst="rect">
            <a:avLst/>
          </a:prstGeom>
        </p:spPr>
        <p:txBody>
          <a:bodyPr wrap="square">
            <a:spAutoFit/>
          </a:bodyPr>
          <a:lstStyle/>
          <a:p>
            <a:r>
              <a:rPr lang="vi-VN" sz="2800" i="1" dirty="0">
                <a:solidFill>
                  <a:srgbClr val="000000"/>
                </a:solidFill>
                <a:latin typeface="Times New Roman" panose="02020603050405020304" pitchFamily="18" charset="0"/>
                <a:cs typeface="Times New Roman" panose="02020603050405020304" pitchFamily="18" charset="0"/>
              </a:rPr>
              <a:t>b. Điều trị đặc hiệu </a:t>
            </a:r>
            <a:r>
              <a:rPr lang="vi-VN" sz="2800" dirty="0">
                <a:solidFill>
                  <a:srgbClr val="000000"/>
                </a:solidFill>
                <a:latin typeface="Times New Roman" panose="02020603050405020304" pitchFamily="18" charset="0"/>
                <a:cs typeface="Times New Roman" panose="02020603050405020304" pitchFamily="18" charset="0"/>
              </a:rPr>
              <a:t>(do BS chuyên khoa chỉ định và theo dõi) </a:t>
            </a:r>
            <a:br>
              <a:rPr lang="vi-VN" sz="2800" dirty="0">
                <a:solidFill>
                  <a:srgbClr val="000000"/>
                </a:solidFill>
                <a:latin typeface="Times New Roman" panose="02020603050405020304" pitchFamily="18" charset="0"/>
                <a:cs typeface="Times New Roman" panose="02020603050405020304" pitchFamily="18" charset="0"/>
              </a:rPr>
            </a:br>
            <a:r>
              <a:rPr lang="vi-VN" sz="2800" dirty="0">
                <a:solidFill>
                  <a:srgbClr val="000000"/>
                </a:solidFill>
                <a:latin typeface="Times New Roman" panose="02020603050405020304" pitchFamily="18" charset="0"/>
                <a:cs typeface="Times New Roman" panose="02020603050405020304" pitchFamily="18" charset="0"/>
              </a:rPr>
              <a:t>- </a:t>
            </a:r>
            <a:r>
              <a:rPr lang="vi-VN" sz="2800" b="1" dirty="0">
                <a:solidFill>
                  <a:srgbClr val="000000"/>
                </a:solidFill>
                <a:latin typeface="Times New Roman" panose="02020603050405020304" pitchFamily="18" charset="0"/>
                <a:cs typeface="Times New Roman" panose="02020603050405020304" pitchFamily="18" charset="0"/>
              </a:rPr>
              <a:t>Thuốc thấp khớp làm biến đổi bệnh-DMARD </a:t>
            </a:r>
          </a:p>
          <a:p>
            <a:r>
              <a:rPr lang="vi-VN" sz="2800" i="1" dirty="0">
                <a:solidFill>
                  <a:srgbClr val="000000"/>
                </a:solidFill>
                <a:latin typeface="Times New Roman" panose="02020603050405020304" pitchFamily="18" charset="0"/>
                <a:cs typeface="Times New Roman" panose="02020603050405020304" pitchFamily="18" charset="0"/>
              </a:rPr>
              <a:t>Sulfasalazine</a:t>
            </a:r>
            <a:r>
              <a:rPr lang="vi-VN" sz="2800" dirty="0">
                <a:solidFill>
                  <a:srgbClr val="000000"/>
                </a:solidFill>
                <a:latin typeface="Times New Roman" panose="02020603050405020304" pitchFamily="18" charset="0"/>
                <a:cs typeface="Times New Roman" panose="02020603050405020304" pitchFamily="18" charset="0"/>
              </a:rPr>
              <a:t>: CĐ viêm khớp ngoại biên. </a:t>
            </a:r>
          </a:p>
          <a:p>
            <a:r>
              <a:rPr lang="vi-VN" sz="2800" dirty="0">
                <a:solidFill>
                  <a:srgbClr val="000000"/>
                </a:solidFill>
                <a:latin typeface="Times New Roman" panose="02020603050405020304" pitchFamily="18" charset="0"/>
                <a:cs typeface="Times New Roman" panose="02020603050405020304" pitchFamily="18" charset="0"/>
              </a:rPr>
              <a:t>Liều khởi đầu 500 mg x 2 viên mỗi ngày, tăng dần, duy trì 2.000 mg chia 2 lần/24h, sau ăn</a:t>
            </a:r>
          </a:p>
          <a:p>
            <a:r>
              <a:rPr lang="vi-VN" sz="2800" dirty="0">
                <a:solidFill>
                  <a:srgbClr val="000000"/>
                </a:solidFill>
                <a:latin typeface="Times New Roman" panose="02020603050405020304" pitchFamily="18" charset="0"/>
                <a:cs typeface="Times New Roman" panose="02020603050405020304" pitchFamily="18" charset="0"/>
              </a:rPr>
              <a:t>-  </a:t>
            </a:r>
            <a:r>
              <a:rPr lang="vi-VN" sz="2800" b="1" dirty="0">
                <a:solidFill>
                  <a:srgbClr val="000000"/>
                </a:solidFill>
                <a:latin typeface="Times New Roman" panose="02020603050405020304" pitchFamily="18" charset="0"/>
                <a:cs typeface="Times New Roman" panose="02020603050405020304" pitchFamily="18" charset="0"/>
              </a:rPr>
              <a:t>Điều trị sinh học ( thể hoạt động dai dẳng)</a:t>
            </a:r>
          </a:p>
          <a:p>
            <a:r>
              <a:rPr lang="vi-VN" sz="2800" i="1" dirty="0">
                <a:solidFill>
                  <a:srgbClr val="000000"/>
                </a:solidFill>
                <a:latin typeface="Times New Roman" panose="02020603050405020304" pitchFamily="18" charset="0"/>
                <a:cs typeface="Times New Roman" panose="02020603050405020304" pitchFamily="18" charset="0"/>
              </a:rPr>
              <a:t>Etanercept 50mg</a:t>
            </a:r>
            <a:r>
              <a:rPr lang="vi-VN" sz="2800" dirty="0">
                <a:solidFill>
                  <a:srgbClr val="000000"/>
                </a:solidFill>
                <a:latin typeface="Times New Roman" panose="02020603050405020304" pitchFamily="18" charset="0"/>
                <a:cs typeface="Times New Roman" panose="02020603050405020304" pitchFamily="18" charset="0"/>
              </a:rPr>
              <a:t>/ lần/tuần hoặc 25mg x2 lần /tuần (tiêm dưới da). </a:t>
            </a:r>
          </a:p>
          <a:p>
            <a:r>
              <a:rPr lang="vi-VN" sz="2800" dirty="0">
                <a:solidFill>
                  <a:srgbClr val="000000"/>
                </a:solidFill>
                <a:latin typeface="Times New Roman" panose="02020603050405020304" pitchFamily="18" charset="0"/>
                <a:cs typeface="Times New Roman" panose="02020603050405020304" pitchFamily="18" charset="0"/>
              </a:rPr>
              <a:t>Hoặc </a:t>
            </a:r>
            <a:r>
              <a:rPr lang="vi-VN" sz="2800" i="1" dirty="0">
                <a:solidFill>
                  <a:srgbClr val="000000"/>
                </a:solidFill>
                <a:latin typeface="Times New Roman" panose="02020603050405020304" pitchFamily="18" charset="0"/>
                <a:cs typeface="Times New Roman" panose="02020603050405020304" pitchFamily="18" charset="0"/>
              </a:rPr>
              <a:t>Infliximab </a:t>
            </a:r>
            <a:r>
              <a:rPr lang="vi-VN" sz="2800" dirty="0">
                <a:solidFill>
                  <a:srgbClr val="000000"/>
                </a:solidFill>
                <a:latin typeface="Times New Roman" panose="02020603050405020304" pitchFamily="18" charset="0"/>
                <a:cs typeface="Times New Roman" panose="02020603050405020304" pitchFamily="18" charset="0"/>
              </a:rPr>
              <a:t>3-5mg/kg Truyền tĩnh mạch mỗi 4-8 tuần. </a:t>
            </a:r>
          </a:p>
          <a:p>
            <a:r>
              <a:rPr lang="vi-VN" sz="2800" dirty="0">
                <a:solidFill>
                  <a:srgbClr val="000000"/>
                </a:solidFill>
                <a:latin typeface="Times New Roman" panose="02020603050405020304" pitchFamily="18" charset="0"/>
                <a:cs typeface="Times New Roman" panose="02020603050405020304" pitchFamily="18" charset="0"/>
              </a:rPr>
              <a:t>Điều trị thuốc kháng TNF: không kết hợp với nhóm DMARD kinh điển (Sulfasalazine). </a:t>
            </a:r>
          </a:p>
          <a:p>
            <a:endParaRPr lang="vi-VN" sz="2800" b="0" i="0" u="none" strike="noStrik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58465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B4C5D-968C-404E-804E-065DFCC6743F}"/>
              </a:ext>
            </a:extLst>
          </p:cNvPr>
          <p:cNvSpPr>
            <a:spLocks noGrp="1"/>
          </p:cNvSpPr>
          <p:nvPr>
            <p:ph type="title"/>
          </p:nvPr>
        </p:nvSpPr>
        <p:spPr>
          <a:xfrm>
            <a:off x="1010992" y="299434"/>
            <a:ext cx="9601200" cy="821028"/>
          </a:xfrm>
        </p:spPr>
        <p:txBody>
          <a:bodyPr/>
          <a:lstStyle/>
          <a:p>
            <a:r>
              <a:rPr lang="vi-VN" dirty="0">
                <a:solidFill>
                  <a:srgbClr val="000000"/>
                </a:solidFill>
                <a:latin typeface="Times" pitchFamily="2" charset="0"/>
              </a:rPr>
              <a:t> </a:t>
            </a:r>
            <a:r>
              <a:rPr lang="vi-VN" sz="4000" b="1" dirty="0">
                <a:solidFill>
                  <a:srgbClr val="0070C0"/>
                </a:solidFill>
                <a:latin typeface="Times New Roman" panose="02020603050405020304" pitchFamily="18" charset="0"/>
                <a:cs typeface="Times New Roman" panose="02020603050405020304" pitchFamily="18" charset="0"/>
              </a:rPr>
              <a:t>ĐIỀU TRỊ NGOẠI KHOA</a:t>
            </a:r>
            <a:endParaRPr lang="en-VN" b="1" dirty="0">
              <a:solidFill>
                <a:srgbClr val="0070C0"/>
              </a:solidFill>
            </a:endParaRPr>
          </a:p>
        </p:txBody>
      </p:sp>
      <p:sp>
        <p:nvSpPr>
          <p:cNvPr id="3" name="Rectangle 2">
            <a:extLst>
              <a:ext uri="{FF2B5EF4-FFF2-40B4-BE49-F238E27FC236}">
                <a16:creationId xmlns:a16="http://schemas.microsoft.com/office/drawing/2014/main" id="{8925A380-925D-034F-A854-65EDE37935FD}"/>
              </a:ext>
            </a:extLst>
          </p:cNvPr>
          <p:cNvSpPr/>
          <p:nvPr/>
        </p:nvSpPr>
        <p:spPr>
          <a:xfrm>
            <a:off x="1010992" y="1460302"/>
            <a:ext cx="10760298" cy="2677656"/>
          </a:xfrm>
          <a:prstGeom prst="rect">
            <a:avLst/>
          </a:prstGeom>
        </p:spPr>
        <p:txBody>
          <a:bodyPr wrap="square">
            <a:spAutoFit/>
          </a:bodyPr>
          <a:lstStyle/>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Thay khớp háng: chỉ định trong trường hợp bệnh nhân đau kéo dài, hạn chế vận động và có phá hủy cấu trúc rõ trên hình ảnh X quang.</a:t>
            </a:r>
          </a:p>
          <a:p>
            <a:endParaRPr lang="vi-VN" sz="2800" dirty="0">
              <a:solidFill>
                <a:srgbClr val="000000"/>
              </a:solidFill>
              <a:latin typeface="Times New Roman" panose="02020603050405020304" pitchFamily="18" charset="0"/>
              <a:cs typeface="Times New Roman" panose="02020603050405020304" pitchFamily="18" charset="0"/>
            </a:endParaRPr>
          </a:p>
          <a:p>
            <a:pPr marL="457200" indent="-457200">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Phẫu thuật chỉnh hình đối với cột sống: khi cột sống biến dạng. Ở bệnh nhân viêm cột sống dính khớp có gãy đốt sống cấp tính: xét chỉ định phẫu thuât.</a:t>
            </a:r>
            <a:endParaRPr lang="vi-VN" sz="2800" b="0" i="0" u="none" strike="noStrike" dirty="0">
              <a:solidFill>
                <a:srgbClr val="000000"/>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706C457-97A0-6140-BDFF-87F647DC2749}"/>
              </a:ext>
            </a:extLst>
          </p:cNvPr>
          <p:cNvPicPr>
            <a:picLocks noChangeAspect="1"/>
          </p:cNvPicPr>
          <p:nvPr/>
        </p:nvPicPr>
        <p:blipFill>
          <a:blip r:embed="rId2"/>
          <a:stretch>
            <a:fillRect/>
          </a:stretch>
        </p:blipFill>
        <p:spPr>
          <a:xfrm>
            <a:off x="1468191" y="4397842"/>
            <a:ext cx="2789707" cy="2092280"/>
          </a:xfrm>
          <a:prstGeom prst="rect">
            <a:avLst/>
          </a:prstGeom>
        </p:spPr>
      </p:pic>
      <p:pic>
        <p:nvPicPr>
          <p:cNvPr id="5" name="Picture 4">
            <a:extLst>
              <a:ext uri="{FF2B5EF4-FFF2-40B4-BE49-F238E27FC236}">
                <a16:creationId xmlns:a16="http://schemas.microsoft.com/office/drawing/2014/main" id="{33FEA0AE-FAE6-1D49-BEC4-EBF8454C8733}"/>
              </a:ext>
            </a:extLst>
          </p:cNvPr>
          <p:cNvPicPr>
            <a:picLocks noChangeAspect="1"/>
          </p:cNvPicPr>
          <p:nvPr/>
        </p:nvPicPr>
        <p:blipFill>
          <a:blip r:embed="rId3"/>
          <a:stretch>
            <a:fillRect/>
          </a:stretch>
        </p:blipFill>
        <p:spPr>
          <a:xfrm>
            <a:off x="4958366" y="4397842"/>
            <a:ext cx="3073042" cy="2199151"/>
          </a:xfrm>
          <a:prstGeom prst="rect">
            <a:avLst/>
          </a:prstGeom>
        </p:spPr>
      </p:pic>
      <p:pic>
        <p:nvPicPr>
          <p:cNvPr id="6" name="Picture 5">
            <a:extLst>
              <a:ext uri="{FF2B5EF4-FFF2-40B4-BE49-F238E27FC236}">
                <a16:creationId xmlns:a16="http://schemas.microsoft.com/office/drawing/2014/main" id="{17D68662-E568-DC4C-AE27-0AA0F6F0D371}"/>
              </a:ext>
            </a:extLst>
          </p:cNvPr>
          <p:cNvPicPr>
            <a:picLocks noChangeAspect="1"/>
          </p:cNvPicPr>
          <p:nvPr/>
        </p:nvPicPr>
        <p:blipFill>
          <a:blip r:embed="rId4"/>
          <a:stretch>
            <a:fillRect/>
          </a:stretch>
        </p:blipFill>
        <p:spPr>
          <a:xfrm>
            <a:off x="8556581" y="4359415"/>
            <a:ext cx="3214709" cy="2199151"/>
          </a:xfrm>
          <a:prstGeom prst="rect">
            <a:avLst/>
          </a:prstGeom>
        </p:spPr>
      </p:pic>
    </p:spTree>
    <p:extLst>
      <p:ext uri="{BB962C8B-B14F-4D97-AF65-F5344CB8AC3E}">
        <p14:creationId xmlns:p14="http://schemas.microsoft.com/office/powerpoint/2010/main" val="4247775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192437" y="335788"/>
            <a:ext cx="9601200" cy="1485900"/>
          </a:xfrm>
        </p:spPr>
        <p:txBody>
          <a:bodyPr>
            <a:normAutofit/>
          </a:bodyPr>
          <a:lstStyle/>
          <a:p>
            <a:r>
              <a:rPr lang="en-VN" b="1" dirty="0">
                <a:solidFill>
                  <a:srgbClr val="0070C0"/>
                </a:solidFill>
                <a:latin typeface="Times New Roman" panose="02020603050405020304" pitchFamily="18" charset="0"/>
                <a:cs typeface="Times New Roman" panose="02020603050405020304" pitchFamily="18" charset="0"/>
              </a:rPr>
              <a:t>PHỤC HỒI CHỨC NĂNG</a:t>
            </a:r>
            <a:endParaRPr lang="en-VN" b="1" dirty="0">
              <a:solidFill>
                <a:srgbClr val="0070C0"/>
              </a:solidFill>
            </a:endParaRPr>
          </a:p>
        </p:txBody>
      </p:sp>
      <p:sp>
        <p:nvSpPr>
          <p:cNvPr id="3" name="Rectangle 2">
            <a:extLst>
              <a:ext uri="{FF2B5EF4-FFF2-40B4-BE49-F238E27FC236}">
                <a16:creationId xmlns:a16="http://schemas.microsoft.com/office/drawing/2014/main" id="{9C398738-7F59-2945-AD79-AF565C38A99C}"/>
              </a:ext>
            </a:extLst>
          </p:cNvPr>
          <p:cNvSpPr/>
          <p:nvPr/>
        </p:nvSpPr>
        <p:spPr>
          <a:xfrm>
            <a:off x="1065360" y="1287082"/>
            <a:ext cx="10850450" cy="5396349"/>
          </a:xfrm>
          <a:prstGeom prst="rect">
            <a:avLst/>
          </a:prstGeom>
        </p:spPr>
        <p:txBody>
          <a:bodyPr wrap="square">
            <a:spAutoFit/>
          </a:bodyPr>
          <a:lstStyle/>
          <a:p>
            <a:r>
              <a:rPr lang="en-VN" sz="2800" b="1"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Giai đoạn cấp tính</a:t>
            </a:r>
            <a:endParaRPr lang="en-VN" sz="2800" b="1"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1950"/>
              </a:spcAft>
            </a:pPr>
            <a:r>
              <a:rPr lang="en-VN" sz="2800" spc="25" dirty="0">
                <a:solidFill>
                  <a:srgbClr val="020621"/>
                </a:solidFill>
                <a:latin typeface="Times New Roman" panose="02020603050405020304" pitchFamily="18" charset="0"/>
                <a:ea typeface="Times New Roman" panose="02020603050405020304" pitchFamily="18" charset="0"/>
                <a:cs typeface="Times New Roman" panose="02020603050405020304" pitchFamily="18" charset="0"/>
              </a:rPr>
              <a:t> Đặc trưng bởi cứng và đau vào buổi sáng ở cột sống.</a:t>
            </a:r>
            <a:endParaRPr lang="en-VN" sz="2800" u="sng" baseline="300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1950"/>
              </a:spcAft>
            </a:pPr>
            <a:r>
              <a:rPr lang="en-VN" sz="2800" b="1" i="1"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Mục tiêu chính</a:t>
            </a:r>
            <a:endParaRPr lang="en-VN" sz="2800" b="1" i="1" dirty="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0" lvl="0" indent="-457200">
              <a:spcAft>
                <a:spcPts val="120"/>
              </a:spcAft>
              <a:buSzPts val="1000"/>
              <a:buFont typeface="Arial" panose="020B0604020202020204" pitchFamily="34" charset="0"/>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Kiểm soát cơn đau lan tỏa và dữ dội thứ phát sau cứng khớp</a:t>
            </a:r>
            <a:endParaRPr lang="en-VN" sz="2800" u="sng" baseline="30000" dirty="0">
              <a:latin typeface="Times New Roman" panose="02020603050405020304" pitchFamily="18" charset="0"/>
              <a:ea typeface="Calibri" panose="020F0502020204030204" pitchFamily="34" charset="0"/>
              <a:cs typeface="Times New Roman" panose="02020603050405020304" pitchFamily="18" charset="0"/>
            </a:endParaRPr>
          </a:p>
          <a:p>
            <a:pPr marL="457200" lvl="0" indent="-457200">
              <a:spcAft>
                <a:spcPts val="120"/>
              </a:spcAft>
              <a:buSzPts val="1000"/>
              <a:buFont typeface="Arial" panose="020B0604020202020204" pitchFamily="34" charset="0"/>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Phục hồi sự khởi đầu, ổn định khớp, khôi phục tư thế bình thường và giảm đau </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marL="457200" lvl="0" indent="-457200">
              <a:spcAft>
                <a:spcPts val="120"/>
              </a:spcAft>
              <a:buSzPts val="1000"/>
              <a:buFont typeface="Arial" panose="020B0604020202020204" pitchFamily="34" charset="0"/>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Các can thiệp để kiểm soát cơn đau cùng với điều trị bằng thuốc ngăn ngừa các tư thế bù trừ </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lvl="0">
              <a:spcAft>
                <a:spcPts val="120"/>
              </a:spcAft>
              <a:buSzPts val="1000"/>
              <a:tabLst>
                <a:tab pos="457200" algn="l"/>
              </a:tabLst>
            </a:pPr>
            <a:r>
              <a:rPr lang="en-VN" sz="2800" b="1" i="1"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Mục tiêu phụ</a:t>
            </a:r>
            <a:endParaRPr lang="en-VN" sz="2800" b="1" i="1" dirty="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endParaRPr>
          </a:p>
          <a:p>
            <a:pPr lvl="0">
              <a:spcAft>
                <a:spcPts val="120"/>
              </a:spcAft>
              <a:buSzPts val="1000"/>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Duy trì độ đàn hồi của xương chậu và cột sống để có thể thực hiện tốt chức năng hô hấp </a:t>
            </a:r>
            <a:endParaRPr lang="en-VN"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7158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0"/>
            <a:ext cx="6070922" cy="807334"/>
          </a:xfrm>
        </p:spPr>
        <p:txBody>
          <a:bodyPr>
            <a:normAutofit fontScale="90000"/>
          </a:bodyPr>
          <a:lstStyle/>
          <a:p>
            <a:r>
              <a:rPr lang="en-VN" b="1" dirty="0">
                <a:solidFill>
                  <a:srgbClr val="0070C0"/>
                </a:solidFill>
                <a:latin typeface="Times New Roman" panose="02020603050405020304" pitchFamily="18" charset="0"/>
                <a:cs typeface="Times New Roman" panose="02020603050405020304" pitchFamily="18" charset="0"/>
              </a:rPr>
              <a:t>PHỤC HỒI CHỨC NĂNG</a:t>
            </a:r>
            <a:br>
              <a:rPr lang="en-VN" dirty="0"/>
            </a:br>
            <a:endParaRPr lang="en-VN" dirty="0"/>
          </a:p>
        </p:txBody>
      </p:sp>
      <p:sp>
        <p:nvSpPr>
          <p:cNvPr id="3" name="Rectangle 2">
            <a:extLst>
              <a:ext uri="{FF2B5EF4-FFF2-40B4-BE49-F238E27FC236}">
                <a16:creationId xmlns:a16="http://schemas.microsoft.com/office/drawing/2014/main" id="{0A9D8EA1-AF95-0148-AA91-C96EE638EA52}"/>
              </a:ext>
            </a:extLst>
          </p:cNvPr>
          <p:cNvSpPr/>
          <p:nvPr/>
        </p:nvSpPr>
        <p:spPr>
          <a:xfrm>
            <a:off x="940157" y="1731100"/>
            <a:ext cx="11050073" cy="3703578"/>
          </a:xfrm>
          <a:prstGeom prst="rect">
            <a:avLst/>
          </a:prstGeom>
        </p:spPr>
        <p:txBody>
          <a:bodyPr wrap="square">
            <a:spAutoFit/>
          </a:bodyPr>
          <a:lstStyle/>
          <a:p>
            <a:pPr>
              <a:spcBef>
                <a:spcPts val="3300"/>
              </a:spcBef>
              <a:spcAft>
                <a:spcPts val="1950"/>
              </a:spcAft>
            </a:pPr>
            <a:r>
              <a:rPr lang="en-VN" sz="2800" b="1" i="1"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Giai đoạn toàn phát</a:t>
            </a:r>
            <a:endParaRPr lang="en-VN" sz="2800" b="1" i="1"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1950"/>
              </a:spcAft>
            </a:pPr>
            <a:r>
              <a:rPr lang="en-VN" sz="2800" spc="25" dirty="0">
                <a:solidFill>
                  <a:srgbClr val="020621"/>
                </a:solidFill>
                <a:latin typeface="Times New Roman" panose="02020603050405020304" pitchFamily="18" charset="0"/>
                <a:ea typeface="Times New Roman" panose="02020603050405020304" pitchFamily="18" charset="0"/>
                <a:cs typeface="Times New Roman" panose="02020603050405020304" pitchFamily="18" charset="0"/>
              </a:rPr>
              <a:t>Giai đoạn đặc trưng bởi đau, hạn chế VĐ của CS +/- các khớp ngoại vi </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1950"/>
              </a:spcAft>
            </a:pPr>
            <a:r>
              <a:rPr lang="en-VN" sz="2800" b="1" i="1"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Mục tiêu chính</a:t>
            </a:r>
          </a:p>
          <a:p>
            <a:pPr>
              <a:spcAft>
                <a:spcPts val="1950"/>
              </a:spcAf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 Các mục tiêu ngắn hạn bao gồm cải thiện chức năng cơ thể và giảm đau</a:t>
            </a:r>
          </a:p>
          <a:p>
            <a:pPr>
              <a:spcAft>
                <a:spcPts val="1950"/>
              </a:spcAf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 Các mục tiêu dài hạn bao gồm kiểm soát cơn đau, cải thiện các hoạt động sinh hoạt hàng ngày, chức năng chung và chất lượng cuộc sống.</a:t>
            </a:r>
            <a:endParaRPr lang="en-VN"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0383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0"/>
            <a:ext cx="9601200" cy="761035"/>
          </a:xfrm>
        </p:spPr>
        <p:txBody>
          <a:bodyPr>
            <a:normAutofit/>
          </a:bodyPr>
          <a:lstStyle/>
          <a:p>
            <a:r>
              <a:rPr lang="en-VN" b="1" dirty="0">
                <a:solidFill>
                  <a:srgbClr val="0070C0"/>
                </a:solidFill>
                <a:latin typeface="Times New Roman" panose="02020603050405020304" pitchFamily="18" charset="0"/>
                <a:cs typeface="Times New Roman" panose="02020603050405020304" pitchFamily="18" charset="0"/>
              </a:rPr>
              <a:t>PHỤC HỒI CHỨC NĂNG</a:t>
            </a:r>
            <a:endParaRPr lang="en-VN" dirty="0"/>
          </a:p>
        </p:txBody>
      </p:sp>
      <p:sp>
        <p:nvSpPr>
          <p:cNvPr id="3" name="Rectangle 2">
            <a:extLst>
              <a:ext uri="{FF2B5EF4-FFF2-40B4-BE49-F238E27FC236}">
                <a16:creationId xmlns:a16="http://schemas.microsoft.com/office/drawing/2014/main" id="{2E249A85-0ED4-B947-996A-F5802B03F7AA}"/>
              </a:ext>
            </a:extLst>
          </p:cNvPr>
          <p:cNvSpPr/>
          <p:nvPr/>
        </p:nvSpPr>
        <p:spPr>
          <a:xfrm>
            <a:off x="995423" y="1631072"/>
            <a:ext cx="11196577" cy="4334520"/>
          </a:xfrm>
          <a:prstGeom prst="rect">
            <a:avLst/>
          </a:prstGeom>
        </p:spPr>
        <p:txBody>
          <a:bodyPr wrap="square">
            <a:spAutoFit/>
          </a:bodyPr>
          <a:lstStyle/>
          <a:p>
            <a:pPr>
              <a:spcBef>
                <a:spcPts val="3300"/>
              </a:spcBef>
              <a:spcAft>
                <a:spcPts val="1950"/>
              </a:spcAft>
            </a:pPr>
            <a:r>
              <a:rPr lang="en-VN" sz="2800" b="1" i="1"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Giai đoạn mãn tính</a:t>
            </a:r>
            <a:endParaRPr lang="en-VN" sz="2800" b="1" i="1"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1950"/>
              </a:spcAft>
            </a:pPr>
            <a:r>
              <a:rPr lang="en-VN" sz="2800" spc="25" dirty="0">
                <a:solidFill>
                  <a:srgbClr val="020621"/>
                </a:solidFill>
                <a:latin typeface="Times New Roman" panose="02020603050405020304" pitchFamily="18" charset="0"/>
                <a:ea typeface="Times New Roman" panose="02020603050405020304" pitchFamily="18" charset="0"/>
                <a:cs typeface="Times New Roman" panose="02020603050405020304" pitchFamily="18" charset="0"/>
              </a:rPr>
              <a:t>Đặc trưng bởi sự hình thành các ổ dính khớp lan tỏa, dẫn đến độ cứng toàn bộ của cột sống và một tư thế đứng cong. </a:t>
            </a:r>
            <a:endParaRPr lang="en-VN" sz="2800" u="sng" spc="25" baseline="30000" dirty="0">
              <a:solidFill>
                <a:srgbClr val="2752FF"/>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1950"/>
              </a:spcAft>
            </a:pPr>
            <a:r>
              <a:rPr lang="en-VN" sz="2800" b="1" i="1" spc="25" dirty="0">
                <a:solidFill>
                  <a:srgbClr val="2D3238"/>
                </a:solidFill>
                <a:latin typeface="Times New Roman" panose="02020603050405020304" pitchFamily="18" charset="0"/>
                <a:ea typeface="Times New Roman" panose="02020603050405020304" pitchFamily="18" charset="0"/>
                <a:cs typeface="Times New Roman" panose="02020603050405020304" pitchFamily="18" charset="0"/>
              </a:rPr>
              <a:t>Mục tiêu chính</a:t>
            </a:r>
            <a:endParaRPr lang="en-VN" sz="2800" b="1" i="1" dirty="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120"/>
              </a:spcAft>
              <a:buSzPts val="1000"/>
              <a:buFont typeface="Symbol" pitchFamily="2" charset="2"/>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Duy trì chức năng còn lại  để đảm bảo khả năng tự chủ nhất có thể.</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120"/>
              </a:spcAft>
              <a:buSzPts val="1000"/>
              <a:buFont typeface="Symbol" pitchFamily="2" charset="2"/>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Giáo dục về tầm quan trọng của vật lý trị liệu và nhận thức</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120"/>
              </a:spcAft>
              <a:buSzPts val="1000"/>
              <a:buFont typeface="Symbol" pitchFamily="2" charset="2"/>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Các buổi trị liệu hằng ngày là điều cần thiết để bệnh nhân có thể tiếp tục chương trình tập thể dục tại nhà của họ. </a:t>
            </a:r>
            <a:r>
              <a:rPr lang="en-VN" sz="2800" u="sng" spc="25" baseline="30000" dirty="0">
                <a:solidFill>
                  <a:srgbClr val="2752FF"/>
                </a:solidFill>
                <a:latin typeface="Times New Roman" panose="02020603050405020304" pitchFamily="18" charset="0"/>
                <a:ea typeface="Calibri" panose="020F0502020204030204" pitchFamily="34" charset="0"/>
                <a:cs typeface="Times New Roman" panose="02020603050405020304" pitchFamily="18" charset="0"/>
                <a:hlinkClick r:id="rId2"/>
              </a:rPr>
              <a:t>[10]</a:t>
            </a:r>
            <a:endParaRPr lang="en-VN"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49929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0"/>
            <a:ext cx="9601200" cy="681097"/>
          </a:xfrm>
        </p:spPr>
        <p:txBody>
          <a:bodyPr>
            <a:normAutofit fontScale="90000"/>
          </a:bodyPr>
          <a:lstStyle/>
          <a:p>
            <a:r>
              <a:rPr lang="en-VN" b="1" dirty="0">
                <a:solidFill>
                  <a:srgbClr val="0070C0"/>
                </a:solidFill>
                <a:latin typeface="Times New Roman" panose="02020603050405020304" pitchFamily="18" charset="0"/>
                <a:cs typeface="Times New Roman" panose="02020603050405020304" pitchFamily="18" charset="0"/>
              </a:rPr>
              <a:t>PHỤC HỒI CHỨC NĂNG</a:t>
            </a:r>
            <a:br>
              <a:rPr lang="en-VN" dirty="0"/>
            </a:br>
            <a:endParaRPr lang="en-VN" dirty="0"/>
          </a:p>
        </p:txBody>
      </p:sp>
      <p:sp>
        <p:nvSpPr>
          <p:cNvPr id="3" name="Rectangle 2">
            <a:extLst>
              <a:ext uri="{FF2B5EF4-FFF2-40B4-BE49-F238E27FC236}">
                <a16:creationId xmlns:a16="http://schemas.microsoft.com/office/drawing/2014/main" id="{413E8388-C361-DB44-AD82-73C2F0A32237}"/>
              </a:ext>
            </a:extLst>
          </p:cNvPr>
          <p:cNvSpPr/>
          <p:nvPr/>
        </p:nvSpPr>
        <p:spPr>
          <a:xfrm>
            <a:off x="1219200" y="1366897"/>
            <a:ext cx="10795322" cy="3621504"/>
          </a:xfrm>
          <a:prstGeom prst="rect">
            <a:avLst/>
          </a:prstGeom>
        </p:spPr>
        <p:txBody>
          <a:bodyPr wrap="square">
            <a:spAutoFit/>
          </a:bodyPr>
          <a:lstStyle/>
          <a:p>
            <a:pPr>
              <a:spcAft>
                <a:spcPts val="1950"/>
              </a:spcAft>
            </a:pPr>
            <a:r>
              <a:rPr lang="en-VN" sz="2800" spc="25" dirty="0">
                <a:solidFill>
                  <a:srgbClr val="020621"/>
                </a:solidFill>
                <a:latin typeface="Times New Roman" panose="02020603050405020304" pitchFamily="18" charset="0"/>
                <a:ea typeface="Times New Roman" panose="02020603050405020304" pitchFamily="18" charset="0"/>
                <a:cs typeface="Times New Roman" panose="02020603050405020304" pitchFamily="18" charset="0"/>
              </a:rPr>
              <a:t>VLTL là một phần thiết yếu của điều trị VCSDK. </a:t>
            </a:r>
            <a:endParaRPr lang="en-VN" sz="2800" u="sng" spc="25" baseline="30000" dirty="0">
              <a:solidFill>
                <a:srgbClr val="2752FF"/>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1950"/>
              </a:spcAft>
            </a:pPr>
            <a:r>
              <a:rPr lang="en-VN" sz="2800" spc="25" dirty="0">
                <a:solidFill>
                  <a:srgbClr val="020621"/>
                </a:solidFill>
                <a:latin typeface="Times New Roman" panose="02020603050405020304" pitchFamily="18" charset="0"/>
                <a:ea typeface="Times New Roman" panose="02020603050405020304" pitchFamily="18" charset="0"/>
                <a:cs typeface="Times New Roman" panose="02020603050405020304" pitchFamily="18" charset="0"/>
              </a:rPr>
              <a:t> Giúp giảm đau, tăng khả năng vận động và khả năng chức năng của cột sống, giảm cứng khớp buổi sáng, điều chỉnh các biến dạng tư thế, tăng khả năng vận động và cải thiện tình trạng tâm lý xã hội của bệnh nhân. </a:t>
            </a:r>
          </a:p>
          <a:p>
            <a:pPr>
              <a:spcAft>
                <a:spcPts val="1950"/>
              </a:spcAft>
            </a:pPr>
            <a:r>
              <a:rPr lang="en-VN" sz="2800" spc="25" dirty="0">
                <a:solidFill>
                  <a:srgbClr val="020621"/>
                </a:solidFill>
                <a:latin typeface="Times New Roman" panose="02020603050405020304" pitchFamily="18" charset="0"/>
                <a:ea typeface="Times New Roman" panose="02020603050405020304" pitchFamily="18" charset="0"/>
                <a:cs typeface="Times New Roman" panose="02020603050405020304" pitchFamily="18" charset="0"/>
              </a:rPr>
              <a:t>Các ND của PHCN VCSDK bao gồm giáo dục, chương trình các bài tập cá nhân hóa và các hoạt động thể chất cần hoàn thành. tại nhà hoặc trong một môi trường dựa trên nhóm. </a:t>
            </a:r>
            <a:endParaRPr lang="en-VN"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808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295400" y="222812"/>
            <a:ext cx="9601200" cy="645289"/>
          </a:xfrm>
        </p:spPr>
        <p:txBody>
          <a:bodyPr>
            <a:normAutofit fontScale="90000"/>
          </a:bodyPr>
          <a:lstStyle/>
          <a:p>
            <a:r>
              <a:rPr lang="en-VN" spc="25" dirty="0">
                <a:solidFill>
                  <a:srgbClr val="2D3238"/>
                </a:solidFill>
                <a:latin typeface="Georgia" panose="02040502050405020303" pitchFamily="18" charset="0"/>
                <a:ea typeface="Times New Roman" panose="02020603050405020304" pitchFamily="18" charset="0"/>
              </a:rPr>
              <a:t>Cân nhắc đối với Quản lý Vật lý trị liệu  </a:t>
            </a:r>
            <a:br>
              <a:rPr lang="en-VN" sz="4000" b="1" dirty="0">
                <a:latin typeface="Times New Roman" panose="02020603050405020304" pitchFamily="18" charset="0"/>
                <a:ea typeface="Times New Roman" panose="02020603050405020304" pitchFamily="18" charset="0"/>
              </a:rPr>
            </a:br>
            <a:endParaRPr lang="en-VN" dirty="0"/>
          </a:p>
        </p:txBody>
      </p:sp>
      <p:sp>
        <p:nvSpPr>
          <p:cNvPr id="3" name="Rectangle 2">
            <a:extLst>
              <a:ext uri="{FF2B5EF4-FFF2-40B4-BE49-F238E27FC236}">
                <a16:creationId xmlns:a16="http://schemas.microsoft.com/office/drawing/2014/main" id="{5A0DA594-B6C2-EE4B-8D64-BABEFD90F0F5}"/>
              </a:ext>
            </a:extLst>
          </p:cNvPr>
          <p:cNvSpPr/>
          <p:nvPr/>
        </p:nvSpPr>
        <p:spPr>
          <a:xfrm>
            <a:off x="802510" y="877201"/>
            <a:ext cx="11235161" cy="4909036"/>
          </a:xfrm>
          <a:prstGeom prst="rect">
            <a:avLst/>
          </a:prstGeom>
        </p:spPr>
        <p:txBody>
          <a:bodyPr wrap="square">
            <a:spAutoFit/>
          </a:bodyPr>
          <a:lstStyle/>
          <a:p>
            <a:pPr marL="342900" lvl="0" indent="-342900">
              <a:spcAft>
                <a:spcPts val="120"/>
              </a:spcAft>
              <a:buSzPts val="1000"/>
              <a:buFont typeface="Symbol" pitchFamily="2" charset="2"/>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Mệt mỏi :thuốc vi sinh, tránh ngồi ở một mình, duy trì hoạt động thể chất và vệ sinh giấc ngủ tốt.</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120"/>
              </a:spcAft>
              <a:buSzPts val="1000"/>
              <a:buFont typeface="Symbol" pitchFamily="2" charset="2"/>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AS có thể bị bùng: </a:t>
            </a:r>
            <a:r>
              <a:rPr lang="en-US"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S</a:t>
            </a: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ử dụng các bài tập kéo giãn nhẹ nhàng, nghỉ giải lao và dùng thuốc.</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120"/>
              </a:spcAft>
              <a:buSzPts val="1000"/>
              <a:buFont typeface="Symbol" pitchFamily="2" charset="2"/>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Bệnh nhân cần vượt qua rào cản mà cá nhân , sử dụng các loại bài tập khác nhau để tránh nhàm chán và liệu pháp nhóm.</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120"/>
              </a:spcAft>
              <a:buSzPts val="1000"/>
              <a:buFont typeface="Symbol" pitchFamily="2" charset="2"/>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Giáo dục bệnh nhân về tình trạng của họ và cách quản lý nó, bên cạnh ý.</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120"/>
              </a:spcAft>
              <a:buSzPts val="1000"/>
              <a:buFont typeface="Symbol" pitchFamily="2" charset="2"/>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Các hoạt động ADL có thể được thực hiện dễ dàng hơn bằng cách sử dụng các thiết bị hỗ trợ và các kỹ thuật thay thế. </a:t>
            </a:r>
          </a:p>
          <a:p>
            <a:pPr marL="342900" indent="-342900">
              <a:spcAft>
                <a:spcPts val="120"/>
              </a:spcAft>
              <a:buSzPts val="1000"/>
              <a:buFont typeface="Symbol" pitchFamily="2" charset="2"/>
              <a:buChar char=""/>
              <a:tabLst>
                <a:tab pos="457200" algn="l"/>
              </a:tabLst>
            </a:pPr>
            <a:r>
              <a:rPr lang="en-VN" sz="2800" spc="25" dirty="0">
                <a:solidFill>
                  <a:srgbClr val="020621"/>
                </a:solidFill>
                <a:latin typeface="Times New Roman" panose="02020603050405020304" pitchFamily="18" charset="0"/>
                <a:ea typeface="Calibri" panose="020F0502020204030204" pitchFamily="34" charset="0"/>
                <a:cs typeface="Times New Roman" panose="02020603050405020304" pitchFamily="18" charset="0"/>
              </a:rPr>
              <a:t>Áp dụng các nguyên tắc độc lập cho các hoạt động ADL</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120"/>
              </a:spcAft>
              <a:buSzPts val="1000"/>
              <a:buFont typeface="Symbol" pitchFamily="2" charset="2"/>
              <a:buChar char=""/>
              <a:tabLst>
                <a:tab pos="457200" algn="l"/>
              </a:tabLst>
            </a:pPr>
            <a:endParaRPr lang="en-VN"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8831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391A-AD4C-E24B-B665-B8028948F76B}"/>
              </a:ext>
            </a:extLst>
          </p:cNvPr>
          <p:cNvSpPr>
            <a:spLocks noGrp="1"/>
          </p:cNvSpPr>
          <p:nvPr>
            <p:ph type="title"/>
          </p:nvPr>
        </p:nvSpPr>
        <p:spPr/>
        <p:txBody>
          <a:bodyPr>
            <a:normAutofit/>
          </a:bodyPr>
          <a:lstStyle/>
          <a:p>
            <a:r>
              <a:rPr lang="en-VN" sz="4000" b="1" dirty="0">
                <a:solidFill>
                  <a:srgbClr val="0070C0"/>
                </a:solidFill>
                <a:latin typeface="Times New Roman" panose="02020603050405020304" pitchFamily="18" charset="0"/>
                <a:cs typeface="Times New Roman" panose="02020603050405020304" pitchFamily="18" charset="0"/>
              </a:rPr>
              <a:t>VẬT LÝ TRỊ LIỆU</a:t>
            </a:r>
          </a:p>
        </p:txBody>
      </p:sp>
      <p:sp>
        <p:nvSpPr>
          <p:cNvPr id="3" name="TextBox 2">
            <a:extLst>
              <a:ext uri="{FF2B5EF4-FFF2-40B4-BE49-F238E27FC236}">
                <a16:creationId xmlns:a16="http://schemas.microsoft.com/office/drawing/2014/main" id="{4F2F283B-0ED5-DB4D-8571-F6029B5DA970}"/>
              </a:ext>
            </a:extLst>
          </p:cNvPr>
          <p:cNvSpPr txBox="1"/>
          <p:nvPr/>
        </p:nvSpPr>
        <p:spPr>
          <a:xfrm>
            <a:off x="1371600" y="2044005"/>
            <a:ext cx="9118065" cy="1384995"/>
          </a:xfrm>
          <a:prstGeom prst="rect">
            <a:avLst/>
          </a:prstGeom>
          <a:noFill/>
        </p:spPr>
        <p:txBody>
          <a:bodyPr wrap="square" rtlCol="0">
            <a:spAutoFit/>
          </a:bodyPr>
          <a:lstStyle/>
          <a:p>
            <a:pPr marL="457200" indent="-457200">
              <a:buFont typeface="Wingdings" pitchFamily="2" charset="2"/>
              <a:buChar char="ü"/>
            </a:pPr>
            <a:r>
              <a:rPr lang="en-VN" sz="2800" dirty="0">
                <a:latin typeface="Times New Roman" panose="02020603050405020304" pitchFamily="18" charset="0"/>
                <a:cs typeface="Times New Roman" panose="02020603050405020304" pitchFamily="18" charset="0"/>
              </a:rPr>
              <a:t>Vận động trị liệu(. Tập theo ROM, kéo giãn…)</a:t>
            </a:r>
          </a:p>
          <a:p>
            <a:pPr marL="457200" indent="-457200">
              <a:buFont typeface="Wingdings" pitchFamily="2" charset="2"/>
              <a:buChar char="ü"/>
            </a:pPr>
            <a:r>
              <a:rPr lang="en-VN" sz="2800" dirty="0">
                <a:latin typeface="Times New Roman" panose="02020603050405020304" pitchFamily="18" charset="0"/>
                <a:cs typeface="Times New Roman" panose="02020603050405020304" pitchFamily="18" charset="0"/>
              </a:rPr>
              <a:t>Thuỷ trị liệu ( nước ấm, tập dưới nước )</a:t>
            </a:r>
          </a:p>
          <a:p>
            <a:pPr marL="457200" indent="-457200">
              <a:buFont typeface="Wingdings" pitchFamily="2" charset="2"/>
              <a:buChar char="ü"/>
            </a:pPr>
            <a:r>
              <a:rPr lang="en-VN" sz="2800" dirty="0">
                <a:latin typeface="Times New Roman" panose="02020603050405020304" pitchFamily="18" charset="0"/>
                <a:cs typeface="Times New Roman" panose="02020603050405020304" pitchFamily="18" charset="0"/>
              </a:rPr>
              <a:t>N</a:t>
            </a:r>
            <a:r>
              <a:rPr lang="en-US" sz="2800" dirty="0">
                <a:latin typeface="Times New Roman" panose="02020603050405020304" pitchFamily="18" charset="0"/>
                <a:cs typeface="Times New Roman" panose="02020603050405020304" pitchFamily="18" charset="0"/>
              </a:rPr>
              <a:t>h</a:t>
            </a:r>
            <a:r>
              <a:rPr lang="en-VN" sz="2800" dirty="0">
                <a:latin typeface="Times New Roman" panose="02020603050405020304" pitchFamily="18" charset="0"/>
                <a:cs typeface="Times New Roman" panose="02020603050405020304" pitchFamily="18" charset="0"/>
              </a:rPr>
              <a:t>iệt trị liệu ( Paraphin, hồng ngoại, sóng ngắn )</a:t>
            </a:r>
          </a:p>
        </p:txBody>
      </p:sp>
    </p:spTree>
    <p:extLst>
      <p:ext uri="{BB962C8B-B14F-4D97-AF65-F5344CB8AC3E}">
        <p14:creationId xmlns:p14="http://schemas.microsoft.com/office/powerpoint/2010/main" val="10466737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994A6-6C91-6F42-A060-F8BC23DA0AF1}"/>
              </a:ext>
            </a:extLst>
          </p:cNvPr>
          <p:cNvSpPr>
            <a:spLocks noGrp="1"/>
          </p:cNvSpPr>
          <p:nvPr>
            <p:ph type="title"/>
          </p:nvPr>
        </p:nvSpPr>
        <p:spPr>
          <a:xfrm>
            <a:off x="1371600" y="685800"/>
            <a:ext cx="9601200" cy="914400"/>
          </a:xfrm>
        </p:spPr>
        <p:txBody>
          <a:bodyPr>
            <a:normAutofit/>
          </a:bodyPr>
          <a:lstStyle/>
          <a:p>
            <a:r>
              <a:rPr lang="en-US" sz="4000" b="1" dirty="0" err="1">
                <a:solidFill>
                  <a:srgbClr val="0070C0"/>
                </a:solidFill>
                <a:latin typeface="Times New Roman" panose="02020603050405020304" pitchFamily="18" charset="0"/>
                <a:cs typeface="Times New Roman" panose="02020603050405020304" pitchFamily="18" charset="0"/>
              </a:rPr>
              <a:t>Đ</a:t>
            </a:r>
            <a:r>
              <a:rPr lang="en-VN" sz="4000" b="1" dirty="0">
                <a:solidFill>
                  <a:srgbClr val="0070C0"/>
                </a:solidFill>
                <a:latin typeface="Times New Roman" panose="02020603050405020304" pitchFamily="18" charset="0"/>
                <a:cs typeface="Times New Roman" panose="02020603050405020304" pitchFamily="18" charset="0"/>
              </a:rPr>
              <a:t>IỆN TRỊ LIỆU</a:t>
            </a:r>
          </a:p>
        </p:txBody>
      </p:sp>
      <p:pic>
        <p:nvPicPr>
          <p:cNvPr id="6" name="Picture 5">
            <a:extLst>
              <a:ext uri="{FF2B5EF4-FFF2-40B4-BE49-F238E27FC236}">
                <a16:creationId xmlns:a16="http://schemas.microsoft.com/office/drawing/2014/main" id="{5A6FA95E-E91C-564A-A0E5-ADABDC994933}"/>
              </a:ext>
            </a:extLst>
          </p:cNvPr>
          <p:cNvPicPr>
            <a:picLocks noChangeAspect="1"/>
          </p:cNvPicPr>
          <p:nvPr/>
        </p:nvPicPr>
        <p:blipFill>
          <a:blip r:embed="rId2"/>
          <a:stretch>
            <a:fillRect/>
          </a:stretch>
        </p:blipFill>
        <p:spPr>
          <a:xfrm>
            <a:off x="4546600" y="2006600"/>
            <a:ext cx="6426200" cy="4165600"/>
          </a:xfrm>
          <a:prstGeom prst="rect">
            <a:avLst/>
          </a:prstGeom>
        </p:spPr>
      </p:pic>
    </p:spTree>
    <p:extLst>
      <p:ext uri="{BB962C8B-B14F-4D97-AF65-F5344CB8AC3E}">
        <p14:creationId xmlns:p14="http://schemas.microsoft.com/office/powerpoint/2010/main" val="3203218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6C1D6-51CA-6946-8A35-1E1919ACD583}"/>
              </a:ext>
            </a:extLst>
          </p:cNvPr>
          <p:cNvSpPr>
            <a:spLocks noGrp="1"/>
          </p:cNvSpPr>
          <p:nvPr>
            <p:ph type="title"/>
          </p:nvPr>
        </p:nvSpPr>
        <p:spPr/>
        <p:txBody>
          <a:bodyPr>
            <a:normAutofit/>
          </a:bodyPr>
          <a:lstStyle/>
          <a:p>
            <a:r>
              <a:rPr lang="en-VN" sz="4000" dirty="0">
                <a:solidFill>
                  <a:srgbClr val="0070C0"/>
                </a:solidFill>
                <a:latin typeface="Times New Roman" panose="02020603050405020304" pitchFamily="18" charset="0"/>
                <a:cs typeface="Times New Roman" panose="02020603050405020304" pitchFamily="18" charset="0"/>
              </a:rPr>
              <a:t>Điều trị bằng Paraphin</a:t>
            </a:r>
          </a:p>
        </p:txBody>
      </p:sp>
      <p:pic>
        <p:nvPicPr>
          <p:cNvPr id="4" name="Picture 3">
            <a:extLst>
              <a:ext uri="{FF2B5EF4-FFF2-40B4-BE49-F238E27FC236}">
                <a16:creationId xmlns:a16="http://schemas.microsoft.com/office/drawing/2014/main" id="{FBDC3412-1DAF-7A4F-A43B-1C81404ECA07}"/>
              </a:ext>
            </a:extLst>
          </p:cNvPr>
          <p:cNvPicPr>
            <a:picLocks noChangeAspect="1"/>
          </p:cNvPicPr>
          <p:nvPr/>
        </p:nvPicPr>
        <p:blipFill>
          <a:blip r:embed="rId2"/>
          <a:stretch>
            <a:fillRect/>
          </a:stretch>
        </p:blipFill>
        <p:spPr>
          <a:xfrm>
            <a:off x="5615058" y="1654833"/>
            <a:ext cx="5010502" cy="3947314"/>
          </a:xfrm>
          <a:prstGeom prst="rect">
            <a:avLst/>
          </a:prstGeom>
        </p:spPr>
      </p:pic>
    </p:spTree>
    <p:extLst>
      <p:ext uri="{BB962C8B-B14F-4D97-AF65-F5344CB8AC3E}">
        <p14:creationId xmlns:p14="http://schemas.microsoft.com/office/powerpoint/2010/main" val="32615445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5BDC9-2868-1A44-9820-ACA0F7D2A3FB}"/>
              </a:ext>
            </a:extLst>
          </p:cNvPr>
          <p:cNvSpPr>
            <a:spLocks noGrp="1"/>
          </p:cNvSpPr>
          <p:nvPr>
            <p:ph type="title"/>
          </p:nvPr>
        </p:nvSpPr>
        <p:spPr/>
        <p:txBody>
          <a:bodyPr>
            <a:normAutofit/>
          </a:bodyPr>
          <a:lstStyle/>
          <a:p>
            <a:r>
              <a:rPr lang="en-US" sz="4000" dirty="0">
                <a:solidFill>
                  <a:srgbClr val="0070C0"/>
                </a:solidFill>
                <a:latin typeface="Times New Roman" panose="02020603050405020304" pitchFamily="18" charset="0"/>
                <a:cs typeface="Times New Roman" panose="02020603050405020304" pitchFamily="18" charset="0"/>
              </a:rPr>
              <a:t>C</a:t>
            </a:r>
            <a:r>
              <a:rPr lang="en-VN" sz="4000" dirty="0">
                <a:solidFill>
                  <a:srgbClr val="0070C0"/>
                </a:solidFill>
                <a:latin typeface="Times New Roman" panose="02020603050405020304" pitchFamily="18" charset="0"/>
                <a:cs typeface="Times New Roman" panose="02020603050405020304" pitchFamily="18" charset="0"/>
              </a:rPr>
              <a:t>hâm cứu</a:t>
            </a:r>
          </a:p>
        </p:txBody>
      </p:sp>
      <p:pic>
        <p:nvPicPr>
          <p:cNvPr id="4" name="Picture 3">
            <a:extLst>
              <a:ext uri="{FF2B5EF4-FFF2-40B4-BE49-F238E27FC236}">
                <a16:creationId xmlns:a16="http://schemas.microsoft.com/office/drawing/2014/main" id="{27DEC1AE-9EBF-8C4A-97EE-658D0AC97096}"/>
              </a:ext>
            </a:extLst>
          </p:cNvPr>
          <p:cNvPicPr>
            <a:picLocks noChangeAspect="1"/>
          </p:cNvPicPr>
          <p:nvPr/>
        </p:nvPicPr>
        <p:blipFill>
          <a:blip r:embed="rId2"/>
          <a:stretch>
            <a:fillRect/>
          </a:stretch>
        </p:blipFill>
        <p:spPr>
          <a:xfrm>
            <a:off x="5077460" y="2071868"/>
            <a:ext cx="5895340" cy="4100332"/>
          </a:xfrm>
          <a:prstGeom prst="rect">
            <a:avLst/>
          </a:prstGeom>
        </p:spPr>
      </p:pic>
    </p:spTree>
    <p:extLst>
      <p:ext uri="{BB962C8B-B14F-4D97-AF65-F5344CB8AC3E}">
        <p14:creationId xmlns:p14="http://schemas.microsoft.com/office/powerpoint/2010/main" val="12602483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F6950-EAC7-C94E-9485-65C894F6DBD0}"/>
              </a:ext>
            </a:extLst>
          </p:cNvPr>
          <p:cNvSpPr>
            <a:spLocks noGrp="1"/>
          </p:cNvSpPr>
          <p:nvPr>
            <p:ph type="title"/>
          </p:nvPr>
        </p:nvSpPr>
        <p:spPr/>
        <p:txBody>
          <a:bodyPr>
            <a:normAutofit/>
          </a:bodyPr>
          <a:lstStyle/>
          <a:p>
            <a:r>
              <a:rPr lang="en-US" sz="4000" b="1" dirty="0">
                <a:solidFill>
                  <a:srgbClr val="0070C0"/>
                </a:solidFill>
                <a:latin typeface="Times New Roman" panose="02020603050405020304" pitchFamily="18" charset="0"/>
                <a:cs typeface="Times New Roman" panose="02020603050405020304" pitchFamily="18" charset="0"/>
              </a:rPr>
              <a:t>C</a:t>
            </a:r>
            <a:r>
              <a:rPr lang="en-VN" sz="4000" b="1" dirty="0">
                <a:solidFill>
                  <a:srgbClr val="0070C0"/>
                </a:solidFill>
                <a:latin typeface="Times New Roman" panose="02020603050405020304" pitchFamily="18" charset="0"/>
                <a:cs typeface="Times New Roman" panose="02020603050405020304" pitchFamily="18" charset="0"/>
              </a:rPr>
              <a:t>ÁC BÀI TẬP CHO VCSDK</a:t>
            </a:r>
          </a:p>
        </p:txBody>
      </p:sp>
      <p:pic>
        <p:nvPicPr>
          <p:cNvPr id="4" name="Picture 3">
            <a:extLst>
              <a:ext uri="{FF2B5EF4-FFF2-40B4-BE49-F238E27FC236}">
                <a16:creationId xmlns:a16="http://schemas.microsoft.com/office/drawing/2014/main" id="{5AD70202-409C-CE4E-8425-BA9C839985AE}"/>
              </a:ext>
            </a:extLst>
          </p:cNvPr>
          <p:cNvPicPr>
            <a:picLocks noChangeAspect="1"/>
          </p:cNvPicPr>
          <p:nvPr/>
        </p:nvPicPr>
        <p:blipFill>
          <a:blip r:embed="rId2"/>
          <a:stretch>
            <a:fillRect/>
          </a:stretch>
        </p:blipFill>
        <p:spPr>
          <a:xfrm rot="939802">
            <a:off x="4935258" y="4070256"/>
            <a:ext cx="3086100" cy="2286000"/>
          </a:xfrm>
          <a:prstGeom prst="rect">
            <a:avLst/>
          </a:prstGeom>
        </p:spPr>
      </p:pic>
      <p:pic>
        <p:nvPicPr>
          <p:cNvPr id="6" name="Picture 5">
            <a:extLst>
              <a:ext uri="{FF2B5EF4-FFF2-40B4-BE49-F238E27FC236}">
                <a16:creationId xmlns:a16="http://schemas.microsoft.com/office/drawing/2014/main" id="{CEB38F70-3A51-8A42-AC6F-D8138A554AAE}"/>
              </a:ext>
            </a:extLst>
          </p:cNvPr>
          <p:cNvPicPr>
            <a:picLocks noChangeAspect="1"/>
          </p:cNvPicPr>
          <p:nvPr/>
        </p:nvPicPr>
        <p:blipFill>
          <a:blip r:embed="rId3"/>
          <a:stretch>
            <a:fillRect/>
          </a:stretch>
        </p:blipFill>
        <p:spPr>
          <a:xfrm rot="813098">
            <a:off x="1962208" y="2015906"/>
            <a:ext cx="2476500" cy="2387600"/>
          </a:xfrm>
          <a:prstGeom prst="rect">
            <a:avLst/>
          </a:prstGeom>
        </p:spPr>
      </p:pic>
      <p:pic>
        <p:nvPicPr>
          <p:cNvPr id="8" name="Picture 7">
            <a:extLst>
              <a:ext uri="{FF2B5EF4-FFF2-40B4-BE49-F238E27FC236}">
                <a16:creationId xmlns:a16="http://schemas.microsoft.com/office/drawing/2014/main" id="{46C15F3C-9D4F-9E48-B04F-D3F803844ACE}"/>
              </a:ext>
            </a:extLst>
          </p:cNvPr>
          <p:cNvPicPr>
            <a:picLocks noChangeAspect="1"/>
          </p:cNvPicPr>
          <p:nvPr/>
        </p:nvPicPr>
        <p:blipFill>
          <a:blip r:embed="rId4"/>
          <a:stretch>
            <a:fillRect/>
          </a:stretch>
        </p:blipFill>
        <p:spPr>
          <a:xfrm rot="21112734">
            <a:off x="6947946" y="1355686"/>
            <a:ext cx="4152900" cy="2057400"/>
          </a:xfrm>
          <a:prstGeom prst="rect">
            <a:avLst/>
          </a:prstGeom>
        </p:spPr>
      </p:pic>
    </p:spTree>
    <p:extLst>
      <p:ext uri="{BB962C8B-B14F-4D97-AF65-F5344CB8AC3E}">
        <p14:creationId xmlns:p14="http://schemas.microsoft.com/office/powerpoint/2010/main" val="3283586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p:txBody>
          <a:bodyPr>
            <a:normAutofit/>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Lợi ích thực hiện các bài tập</a:t>
            </a:r>
            <a:endParaRPr lang="en-VN" sz="4000" b="1" dirty="0">
              <a:solidFill>
                <a:srgbClr val="0070C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5314C3F9-E3EF-2043-8806-DBAFF4D0C0CE}"/>
              </a:ext>
            </a:extLst>
          </p:cNvPr>
          <p:cNvSpPr/>
          <p:nvPr/>
        </p:nvSpPr>
        <p:spPr>
          <a:xfrm>
            <a:off x="1018572" y="2013484"/>
            <a:ext cx="10903352" cy="2831031"/>
          </a:xfrm>
          <a:prstGeom prst="rect">
            <a:avLst/>
          </a:prstGeom>
        </p:spPr>
        <p:txBody>
          <a:bodyPr wrap="square">
            <a:spAutoFit/>
          </a:bodyPr>
          <a:lstStyle/>
          <a:p>
            <a:pPr marL="457200" lvl="0" indent="-457200">
              <a:lnSpc>
                <a:spcPct val="150000"/>
              </a:lnSpc>
              <a:spcAft>
                <a:spcPts val="600"/>
              </a:spcAft>
              <a:buSzPts val="1000"/>
              <a:buFont typeface="Arial" panose="020B0604020202020204" pitchFamily="34" charset="0"/>
              <a:buChar char="•"/>
              <a:tabLst>
                <a:tab pos="457200" algn="l"/>
              </a:tabLst>
            </a:pPr>
            <a:r>
              <a:rPr lang="en-VN" sz="2800" b="1"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Tính linh hoạt hơn: </a:t>
            </a:r>
            <a:r>
              <a:rPr lang="en-VN" sz="2800"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dễ dàng hơn ADL,  cột sống linh hoạt.</a:t>
            </a:r>
            <a:endParaRPr lang="en-VN" sz="28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endParaRPr>
          </a:p>
          <a:p>
            <a:pPr marL="457200" lvl="0" indent="-457200">
              <a:lnSpc>
                <a:spcPct val="150000"/>
              </a:lnSpc>
              <a:spcAft>
                <a:spcPts val="600"/>
              </a:spcAft>
              <a:buSzPts val="1000"/>
              <a:buFont typeface="Arial" panose="020B0604020202020204" pitchFamily="34" charset="0"/>
              <a:buChar char="•"/>
              <a:tabLst>
                <a:tab pos="457200" algn="l"/>
              </a:tabLst>
            </a:pPr>
            <a:r>
              <a:rPr lang="en-VN" sz="2800" b="1"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Tư thế tốt hơn</a:t>
            </a:r>
            <a:r>
              <a:rPr lang="en-VN" sz="2800"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 : Thoải mái hơn với cơ thể đứng thẳng và cao.</a:t>
            </a:r>
            <a:endParaRPr lang="en-VN" sz="28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endParaRPr>
          </a:p>
          <a:p>
            <a:pPr marL="457200" lvl="0" indent="-457200">
              <a:lnSpc>
                <a:spcPct val="150000"/>
              </a:lnSpc>
              <a:spcAft>
                <a:spcPts val="600"/>
              </a:spcAft>
              <a:buSzPts val="1000"/>
              <a:buFont typeface="Arial" panose="020B0604020202020204" pitchFamily="34" charset="0"/>
              <a:buChar char="•"/>
              <a:tabLst>
                <a:tab pos="457200" algn="l"/>
              </a:tabLst>
            </a:pPr>
            <a:r>
              <a:rPr lang="en-VN" sz="2800" b="1"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Ít cứng và đau hơn: </a:t>
            </a:r>
            <a:r>
              <a:rPr lang="en-VN" sz="2800"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một ctrình cá nhân hóa sẽ giúp BN bớt đau hơn.</a:t>
            </a:r>
            <a:endParaRPr lang="en-VN" sz="2800" dirty="0">
              <a:solidFill>
                <a:srgbClr val="231F20"/>
              </a:solidFill>
              <a:latin typeface="Times New Roman" panose="02020603050405020304" pitchFamily="18" charset="0"/>
              <a:ea typeface="Calibri" panose="020F0502020204030204" pitchFamily="34" charset="0"/>
              <a:cs typeface="Times New Roman" panose="02020603050405020304" pitchFamily="18" charset="0"/>
            </a:endParaRPr>
          </a:p>
          <a:p>
            <a:pPr marL="457200" lvl="0" indent="-457200">
              <a:lnSpc>
                <a:spcPct val="150000"/>
              </a:lnSpc>
              <a:spcAft>
                <a:spcPts val="600"/>
              </a:spcAft>
              <a:buSzPts val="1000"/>
              <a:buFont typeface="Arial" panose="020B0604020202020204" pitchFamily="34" charset="0"/>
              <a:buChar char="•"/>
              <a:tabLst>
                <a:tab pos="457200" algn="l"/>
              </a:tabLst>
            </a:pPr>
            <a:r>
              <a:rPr lang="en-VN" sz="2800" b="1"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Ngủ ngon hơn. </a:t>
            </a:r>
            <a:r>
              <a:rPr lang="en-VN" sz="2800"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 giúp bạn có giấc ngủ ngon hơn.</a:t>
            </a:r>
            <a:endParaRPr lang="en-VN" sz="2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45802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665749" y="263663"/>
            <a:ext cx="9751467" cy="882227"/>
          </a:xfrm>
        </p:spPr>
        <p:txBody>
          <a:bodyPr>
            <a:normAutofit fontScale="90000"/>
          </a:bodyPr>
          <a:lstStyle/>
          <a:p>
            <a:r>
              <a:rPr lang="en-VN"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KÉO GIÃN CỘT SỐNG</a:t>
            </a:r>
            <a:br>
              <a:rPr lang="en-VN" b="1" dirty="0">
                <a:latin typeface="Times New Roman" panose="02020603050405020304" pitchFamily="18" charset="0"/>
                <a:ea typeface="Times New Roman" panose="02020603050405020304" pitchFamily="18" charset="0"/>
                <a:cs typeface="Times New Roman" panose="02020603050405020304" pitchFamily="18" charset="0"/>
              </a:rPr>
            </a:br>
            <a:endParaRPr lang="en-VN" dirty="0"/>
          </a:p>
        </p:txBody>
      </p:sp>
      <p:sp>
        <p:nvSpPr>
          <p:cNvPr id="3" name="Rectangle 2">
            <a:extLst>
              <a:ext uri="{FF2B5EF4-FFF2-40B4-BE49-F238E27FC236}">
                <a16:creationId xmlns:a16="http://schemas.microsoft.com/office/drawing/2014/main" id="{B5A168A7-7D86-C84B-BEC5-D36F5E373BF5}"/>
              </a:ext>
            </a:extLst>
          </p:cNvPr>
          <p:cNvSpPr>
            <a:spLocks noChangeArrowheads="1"/>
          </p:cNvSpPr>
          <p:nvPr/>
        </p:nvSpPr>
        <p:spPr bwMode="auto">
          <a:xfrm>
            <a:off x="8094682" y="146050"/>
            <a:ext cx="988851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pic>
        <p:nvPicPr>
          <p:cNvPr id="1025" name="Picture 27" descr="rắn hổ mang">
            <a:extLst>
              <a:ext uri="{FF2B5EF4-FFF2-40B4-BE49-F238E27FC236}">
                <a16:creationId xmlns:a16="http://schemas.microsoft.com/office/drawing/2014/main" id="{B651E04F-506B-DA40-8DD2-DAC6E43959DB}"/>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094682" y="146050"/>
            <a:ext cx="3640118" cy="268974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92CC30F-B24D-F647-AB7F-37EE59F26A3E}"/>
              </a:ext>
            </a:extLst>
          </p:cNvPr>
          <p:cNvSpPr/>
          <p:nvPr/>
        </p:nvSpPr>
        <p:spPr>
          <a:xfrm>
            <a:off x="844951" y="1659285"/>
            <a:ext cx="8391645" cy="3108543"/>
          </a:xfrm>
          <a:prstGeom prst="rect">
            <a:avLst/>
          </a:prstGeom>
        </p:spPr>
        <p:txBody>
          <a:bodyPr wrap="square">
            <a:spAutoFit/>
          </a:bodyPr>
          <a:lstStyle/>
          <a:p>
            <a:pPr fontAlgn="base"/>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Kéo giãn với động tác này để giảm đau lưng </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Nằm sấp, hai chân ra sau.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Từ từ chống khuỷu tay lên sao cho ngực chạm đất.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Duỗi thẳng cánh tay của bạn.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Giữ trong 10 đến 20 giây.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Lặp lại 3-5 lần.</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Thực hiện động tác này 1 lần/ ngày</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87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1"/>
            <a:ext cx="5550061" cy="865208"/>
          </a:xfrm>
        </p:spPr>
        <p:txBody>
          <a:bodyPr>
            <a:normAutofit/>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NGỒI TRÊN TƯỜNG</a:t>
            </a:r>
            <a:endParaRPr lang="en-VN" dirty="0"/>
          </a:p>
        </p:txBody>
      </p:sp>
      <p:sp>
        <p:nvSpPr>
          <p:cNvPr id="3" name="Rectangle 2">
            <a:extLst>
              <a:ext uri="{FF2B5EF4-FFF2-40B4-BE49-F238E27FC236}">
                <a16:creationId xmlns:a16="http://schemas.microsoft.com/office/drawing/2014/main" id="{9F253575-ECB8-BE45-B007-963C88E39DFF}"/>
              </a:ext>
            </a:extLst>
          </p:cNvPr>
          <p:cNvSpPr>
            <a:spLocks noChangeArrowheads="1"/>
          </p:cNvSpPr>
          <p:nvPr/>
        </p:nvSpPr>
        <p:spPr bwMode="auto">
          <a:xfrm>
            <a:off x="7647560" y="146050"/>
            <a:ext cx="10447934"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pic>
        <p:nvPicPr>
          <p:cNvPr id="2049" name="Picture 26" descr="ngồi xổm tường">
            <a:extLst>
              <a:ext uri="{FF2B5EF4-FFF2-40B4-BE49-F238E27FC236}">
                <a16:creationId xmlns:a16="http://schemas.microsoft.com/office/drawing/2014/main" id="{B95B0C54-F9F1-8A4A-B12C-CEFA3C7AC61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374649" y="146050"/>
            <a:ext cx="3779540" cy="267002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BD55E9C-9BEF-3547-95C0-0329CCE3A719}"/>
              </a:ext>
            </a:extLst>
          </p:cNvPr>
          <p:cNvSpPr/>
          <p:nvPr/>
        </p:nvSpPr>
        <p:spPr>
          <a:xfrm>
            <a:off x="1037811" y="2413337"/>
            <a:ext cx="10733642" cy="3539430"/>
          </a:xfrm>
          <a:prstGeom prst="rect">
            <a:avLst/>
          </a:prstGeom>
        </p:spPr>
        <p:txBody>
          <a:bodyPr wrap="square">
            <a:spAutoFit/>
          </a:bodyPr>
          <a:lstStyle/>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Đứng dựa lưng vào tường.</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Đặt chân của bạn rộng bằng vai và cách xa tường.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Từ từ trượt lưng xuống tường.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Cố gắng đạt được đùi  song song với sàn - giống đang ngồi trên ghế.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Giữ trong 5 đến 10 giây. Có thể giữ lâu hơn.</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Lặp lại 3-5 lần. Thực hiện 3 đến 5 lần một tuần.</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TD: Tập các cơ tác động - ở lưng, vai, cổ, mông và hông - có thể giúp BN di chuyển dễ dàng hơn.</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06083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0"/>
            <a:ext cx="6452886" cy="795758"/>
          </a:xfrm>
        </p:spPr>
        <p:txBody>
          <a:bodyPr>
            <a:normAutofit/>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BÀI TẬP BLANK</a:t>
            </a:r>
            <a:endParaRPr lang="en-VN" dirty="0"/>
          </a:p>
        </p:txBody>
      </p:sp>
      <p:sp>
        <p:nvSpPr>
          <p:cNvPr id="3" name="Rectangle 2">
            <a:extLst>
              <a:ext uri="{FF2B5EF4-FFF2-40B4-BE49-F238E27FC236}">
                <a16:creationId xmlns:a16="http://schemas.microsoft.com/office/drawing/2014/main" id="{30DD8A5B-5499-E44E-BBDD-8E28F60964E3}"/>
              </a:ext>
            </a:extLst>
          </p:cNvPr>
          <p:cNvSpPr>
            <a:spLocks noChangeArrowheads="1"/>
          </p:cNvSpPr>
          <p:nvPr/>
        </p:nvSpPr>
        <p:spPr bwMode="auto">
          <a:xfrm>
            <a:off x="6248400" y="146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VN"/>
          </a:p>
        </p:txBody>
      </p:sp>
      <p:pic>
        <p:nvPicPr>
          <p:cNvPr id="3073" name="Picture 25" descr="bài tập plank">
            <a:extLst>
              <a:ext uri="{FF2B5EF4-FFF2-40B4-BE49-F238E27FC236}">
                <a16:creationId xmlns:a16="http://schemas.microsoft.com/office/drawing/2014/main" id="{4E9E16CA-DC16-CE4E-A757-9DF2A139B0C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055980" y="146050"/>
            <a:ext cx="3970116" cy="296753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D7FCC28-E8BF-C84E-8C39-ABB276DF9F70}"/>
              </a:ext>
            </a:extLst>
          </p:cNvPr>
          <p:cNvSpPr/>
          <p:nvPr/>
        </p:nvSpPr>
        <p:spPr>
          <a:xfrm>
            <a:off x="940336" y="2618522"/>
            <a:ext cx="10819543" cy="4093428"/>
          </a:xfrm>
          <a:prstGeom prst="rect">
            <a:avLst/>
          </a:prstGeom>
        </p:spPr>
        <p:txBody>
          <a:bodyPr wrap="square">
            <a:spAutoFit/>
          </a:bodyPr>
          <a:lstStyle/>
          <a:p>
            <a:pPr marL="457200" indent="-457200" algn="just" fontAlgn="base">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Hãy bắt đầu ở tư thế đứng tỳ tay trên bệ cao</a:t>
            </a:r>
          </a:p>
          <a:p>
            <a:pPr marL="457200" indent="-457200" algn="just" fontAlgn="base">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Khi bạn có thể làm được, hãy chuyển sang bài tập khó hơn.</a:t>
            </a:r>
          </a:p>
          <a:p>
            <a:pPr marL="457200" indent="-457200" algn="just" fontAlgn="base">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Quỳ trên một tấm chiếu. Đặt cẳng tay trên mặt đất. Đẩy chân ra phía sau và giữ thăng bằng trên các ngón chân. </a:t>
            </a:r>
          </a:p>
          <a:p>
            <a:pPr marL="457200" indent="-457200" algn="just" fontAlgn="base">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Siết cơ bụng và nâng hông lên khỏi sàn. </a:t>
            </a:r>
          </a:p>
          <a:p>
            <a:pPr marL="457200" indent="-457200" algn="just" fontAlgn="base">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Siết cơ mông và để đầu gối khỏi sàn. </a:t>
            </a:r>
          </a:p>
          <a:p>
            <a:pPr marL="457200" indent="-457200" algn="just" fontAlgn="base">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Giữ cơ thể thẳng, không để xương chậu chùng xuống sàn.</a:t>
            </a:r>
          </a:p>
          <a:p>
            <a:pPr marL="457200" indent="-457200" algn="just" fontAlgn="base">
              <a:buFont typeface="Arial" panose="020B0604020202020204" pitchFamily="34" charset="0"/>
              <a:buChar char="•"/>
            </a:pPr>
            <a:r>
              <a:rPr lang="en-VN" sz="2800" dirty="0">
                <a:latin typeface="Times New Roman" panose="02020603050405020304" pitchFamily="18" charset="0"/>
                <a:ea typeface="Times New Roman" panose="02020603050405020304" pitchFamily="18" charset="0"/>
                <a:cs typeface="Times New Roman" panose="02020603050405020304" pitchFamily="18" charset="0"/>
              </a:rPr>
              <a:t> Giữ trong 10 đến 20 giây, sau đó trở lại vị trí bắt đầu. Lặp lại 3-5 lần</a:t>
            </a:r>
            <a:r>
              <a:rPr lang="en-VN" sz="2800" dirty="0">
                <a:solidFill>
                  <a:srgbClr val="606569"/>
                </a:solidFill>
                <a:latin typeface="Times New Roman" panose="02020603050405020304" pitchFamily="18" charset="0"/>
                <a:ea typeface="Times New Roman" panose="02020603050405020304" pitchFamily="18" charset="0"/>
                <a:cs typeface="Times New Roman" panose="02020603050405020304" pitchFamily="18" charset="0"/>
              </a:rPr>
              <a:t>.</a:t>
            </a:r>
          </a:p>
          <a:p>
            <a:pPr fontAlgn="base"/>
            <a:endParaRPr lang="en-VN" dirty="0">
              <a:solidFill>
                <a:srgbClr val="333333"/>
              </a:solidFill>
              <a:latin typeface="Arial" panose="020B0604020202020204" pitchFamily="34" charset="0"/>
              <a:ea typeface="Times New Roman" panose="02020603050405020304" pitchFamily="18" charset="0"/>
            </a:endParaRPr>
          </a:p>
          <a:p>
            <a:pPr fontAlgn="base"/>
            <a:r>
              <a:rPr lang="en-VN" dirty="0">
                <a:solidFill>
                  <a:srgbClr val="333333"/>
                </a:solidFill>
                <a:latin typeface="Arial" panose="020B0604020202020204" pitchFamily="34" charset="0"/>
                <a:ea typeface="Times New Roman" panose="02020603050405020304" pitchFamily="18" charset="0"/>
              </a:rPr>
              <a:t> </a:t>
            </a:r>
            <a:endParaRPr lang="en-VN"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919090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p:txBody>
          <a:bodyPr>
            <a:normAutofit/>
          </a:bodyPr>
          <a:lstStyle/>
          <a:p>
            <a:r>
              <a:rPr lang="en-US" sz="4000" b="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Đ</a:t>
            </a:r>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ỨNG NÂNG CHÂN THẢ LỎNG HÔNG </a:t>
            </a:r>
            <a:br>
              <a:rPr lang="en-VN" b="1" dirty="0">
                <a:latin typeface="Times New Roman" panose="02020603050405020304" pitchFamily="18" charset="0"/>
                <a:ea typeface="Times New Roman" panose="02020603050405020304" pitchFamily="18" charset="0"/>
              </a:rPr>
            </a:br>
            <a:endParaRPr lang="en-VN" dirty="0"/>
          </a:p>
        </p:txBody>
      </p:sp>
      <p:sp>
        <p:nvSpPr>
          <p:cNvPr id="3" name="Rectangle 2">
            <a:extLst>
              <a:ext uri="{FF2B5EF4-FFF2-40B4-BE49-F238E27FC236}">
                <a16:creationId xmlns:a16="http://schemas.microsoft.com/office/drawing/2014/main" id="{92732C29-6EDF-EB40-8F5E-43EB9A8BE6BE}"/>
              </a:ext>
            </a:extLst>
          </p:cNvPr>
          <p:cNvSpPr>
            <a:spLocks noChangeArrowheads="1"/>
          </p:cNvSpPr>
          <p:nvPr/>
        </p:nvSpPr>
        <p:spPr bwMode="auto">
          <a:xfrm>
            <a:off x="6096000" y="146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VN"/>
          </a:p>
        </p:txBody>
      </p:sp>
      <p:pic>
        <p:nvPicPr>
          <p:cNvPr id="4097" name="Picture 24" descr="nâng chân">
            <a:extLst>
              <a:ext uri="{FF2B5EF4-FFF2-40B4-BE49-F238E27FC236}">
                <a16:creationId xmlns:a16="http://schemas.microsoft.com/office/drawing/2014/main" id="{1B99298C-72DE-0F43-9C1D-295711D8493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203356" y="2387039"/>
            <a:ext cx="4585504" cy="243510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AE45481-87FB-8542-B634-A02CEAF32F57}"/>
              </a:ext>
            </a:extLst>
          </p:cNvPr>
          <p:cNvSpPr/>
          <p:nvPr/>
        </p:nvSpPr>
        <p:spPr>
          <a:xfrm>
            <a:off x="798653" y="2267782"/>
            <a:ext cx="6574421" cy="3108543"/>
          </a:xfrm>
          <a:prstGeom prst="rect">
            <a:avLst/>
          </a:prstGeom>
        </p:spPr>
        <p:txBody>
          <a:bodyPr wrap="square">
            <a:spAutoFit/>
          </a:bodyPr>
          <a:lstStyle/>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Tay giữ lưng ghế hoặc lan can.</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Giữ lưng thẳng với đầu gối thẳng</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Từ từ nhấc một chân sang bên sao cho chân,trở lại vị trí ban đầu.</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Đá chân về phía sau một góc 45 độ.</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Tránh cúi xuống ở thắt lưng.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Lặp lại 10 đến 15 lần mỗi chân /3-5/tuần.</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51472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p:txBody>
          <a:bodyPr>
            <a:normAutofit/>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CĂNG CẰM KÉO GIÃN CS CỔ</a:t>
            </a:r>
            <a:br>
              <a:rPr lang="en-VN" b="1" dirty="0">
                <a:latin typeface="Times New Roman" panose="02020603050405020304" pitchFamily="18" charset="0"/>
                <a:ea typeface="Times New Roman" panose="02020603050405020304" pitchFamily="18" charset="0"/>
              </a:rPr>
            </a:br>
            <a:endParaRPr lang="en-VN" dirty="0"/>
          </a:p>
        </p:txBody>
      </p:sp>
      <p:sp>
        <p:nvSpPr>
          <p:cNvPr id="3" name="Rectangle 2">
            <a:extLst>
              <a:ext uri="{FF2B5EF4-FFF2-40B4-BE49-F238E27FC236}">
                <a16:creationId xmlns:a16="http://schemas.microsoft.com/office/drawing/2014/main" id="{5F5A6339-A5C5-6147-B460-2E81016C03DF}"/>
              </a:ext>
            </a:extLst>
          </p:cNvPr>
          <p:cNvSpPr>
            <a:spLocks noChangeArrowheads="1"/>
          </p:cNvSpPr>
          <p:nvPr/>
        </p:nvSpPr>
        <p:spPr bwMode="auto">
          <a:xfrm>
            <a:off x="7609716" y="146050"/>
            <a:ext cx="1067828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pic>
        <p:nvPicPr>
          <p:cNvPr id="5121" name="Picture 23" descr="cằm chẻ">
            <a:extLst>
              <a:ext uri="{FF2B5EF4-FFF2-40B4-BE49-F238E27FC236}">
                <a16:creationId xmlns:a16="http://schemas.microsoft.com/office/drawing/2014/main" id="{FC93483A-4F86-7A44-9380-A1B11D495CA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609716" y="2711449"/>
            <a:ext cx="4261412" cy="27128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19245F0-001C-8F45-BC07-E6AFA75919AE}"/>
              </a:ext>
            </a:extLst>
          </p:cNvPr>
          <p:cNvSpPr/>
          <p:nvPr/>
        </p:nvSpPr>
        <p:spPr>
          <a:xfrm>
            <a:off x="895109" y="2308311"/>
            <a:ext cx="6466390" cy="3539430"/>
          </a:xfrm>
          <a:prstGeom prst="rect">
            <a:avLst/>
          </a:prstGeom>
        </p:spPr>
        <p:txBody>
          <a:bodyPr wrap="square">
            <a:spAutoFit/>
          </a:bodyPr>
          <a:lstStyle/>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Nằm ngửa. Không ngẩng đầu khỏi sàn, hơi hếch cằm về phía ngực.</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Giữ 5-10 giây. Lặp lại 3- 5 lần x 2lần/ngày.</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fontAlgn="base">
              <a:buFont typeface="Arial" panose="020B0604020202020204" pitchFamily="34" charset="0"/>
              <a:buChar char="•"/>
            </a:pPr>
            <a:r>
              <a:rPr lang="en-VN" sz="2800" i="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Có thể đặt một chiếc khăn nhỏ và cuộn lại dưới cổ để hỗ trợ.</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TD: tăng cường sức mạnh cho cổ để giữ cho bạn đứng thẳng và giảm căng tức.</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5038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003139" y="626048"/>
            <a:ext cx="4139879" cy="1485900"/>
          </a:xfrm>
        </p:spPr>
        <p:txBody>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CUỘN VAI</a:t>
            </a:r>
            <a:br>
              <a:rPr lang="en-VN" b="1" dirty="0">
                <a:latin typeface="Times New Roman" panose="02020603050405020304" pitchFamily="18" charset="0"/>
                <a:ea typeface="Times New Roman" panose="02020603050405020304" pitchFamily="18" charset="0"/>
              </a:rPr>
            </a:br>
            <a:endParaRPr lang="en-VN" dirty="0"/>
          </a:p>
        </p:txBody>
      </p:sp>
      <p:sp>
        <p:nvSpPr>
          <p:cNvPr id="3" name="Rectangle 2">
            <a:extLst>
              <a:ext uri="{FF2B5EF4-FFF2-40B4-BE49-F238E27FC236}">
                <a16:creationId xmlns:a16="http://schemas.microsoft.com/office/drawing/2014/main" id="{8AE6C556-AED0-794E-B418-D683A2ECBD64}"/>
              </a:ext>
            </a:extLst>
          </p:cNvPr>
          <p:cNvSpPr>
            <a:spLocks noChangeArrowheads="1"/>
          </p:cNvSpPr>
          <p:nvPr/>
        </p:nvSpPr>
        <p:spPr bwMode="auto">
          <a:xfrm>
            <a:off x="5967663" y="1283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VN"/>
          </a:p>
        </p:txBody>
      </p:sp>
      <p:pic>
        <p:nvPicPr>
          <p:cNvPr id="6145" name="Picture 22" descr="cuộn vai">
            <a:extLst>
              <a:ext uri="{FF2B5EF4-FFF2-40B4-BE49-F238E27FC236}">
                <a16:creationId xmlns:a16="http://schemas.microsoft.com/office/drawing/2014/main" id="{A8E210AC-86FC-7C4E-AB32-49C37E4CEA9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773119" y="128337"/>
            <a:ext cx="5290544" cy="30083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B4BBC7E-51CC-E644-A017-472F0A1E1C7D}"/>
              </a:ext>
            </a:extLst>
          </p:cNvPr>
          <p:cNvSpPr/>
          <p:nvPr/>
        </p:nvSpPr>
        <p:spPr>
          <a:xfrm>
            <a:off x="987706" y="2261634"/>
            <a:ext cx="7284334" cy="3970318"/>
          </a:xfrm>
          <a:prstGeom prst="rect">
            <a:avLst/>
          </a:prstGeom>
        </p:spPr>
        <p:txBody>
          <a:bodyPr wrap="square">
            <a:spAutoFit/>
          </a:bodyPr>
          <a:lstStyle/>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Đứng hoặc ngồi lên cao.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Giữ cột sống thẳng nhất có thể.</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Nhẹ nhàng nhún vai về phía tai, sau đó di chuyển vai ra sau và xuống.</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Kéo hai bả vai lại gần nhau và hạ xuống theo một chuyển động lăn.</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Sau đó, kéo vai của bạn trở lại về phía tai của bạn.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Lặp lại 5- 10 lần.</a:t>
            </a:r>
            <a:r>
              <a:rPr lang="en-VN" sz="2800" dirty="0">
                <a:latin typeface="Times New Roman" panose="02020603050405020304" pitchFamily="18" charset="0"/>
                <a:ea typeface="Times New Roman" panose="02020603050405020304" pitchFamily="18" charset="0"/>
                <a:cs typeface="Times New Roman" panose="02020603050405020304" pitchFamily="18" charset="0"/>
              </a:rPr>
              <a:t>,</a:t>
            </a:r>
            <a:r>
              <a:rPr lang="en-VN"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hàng ngày</a:t>
            </a:r>
            <a:r>
              <a:rPr lang="en-VN"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59788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0"/>
            <a:ext cx="4566213" cy="784180"/>
          </a:xfrm>
        </p:spPr>
        <p:txBody>
          <a:bodyPr/>
          <a:lstStyle/>
          <a:p>
            <a:r>
              <a:rPr lang="en-VN"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CĂNG HÔNG </a:t>
            </a:r>
            <a:endParaRPr lang="en-VN" dirty="0">
              <a:solidFill>
                <a:srgbClr val="0070C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95021E4C-F5C6-264F-AD39-2B95D41D594D}"/>
              </a:ext>
            </a:extLst>
          </p:cNvPr>
          <p:cNvSpPr>
            <a:spLocks noChangeArrowheads="1"/>
          </p:cNvSpPr>
          <p:nvPr/>
        </p:nvSpPr>
        <p:spPr bwMode="auto">
          <a:xfrm>
            <a:off x="6096000" y="146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VN"/>
          </a:p>
        </p:txBody>
      </p:sp>
      <p:pic>
        <p:nvPicPr>
          <p:cNvPr id="7169" name="Picture 21" descr="căng cơ hông">
            <a:extLst>
              <a:ext uri="{FF2B5EF4-FFF2-40B4-BE49-F238E27FC236}">
                <a16:creationId xmlns:a16="http://schemas.microsoft.com/office/drawing/2014/main" id="{CF4EE3E0-12BF-AC47-83B9-A9D4F8733CF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824486" y="146050"/>
            <a:ext cx="4215114" cy="29328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30E330B-F153-754B-AE6C-815A53DBA168}"/>
              </a:ext>
            </a:extLst>
          </p:cNvPr>
          <p:cNvSpPr/>
          <p:nvPr/>
        </p:nvSpPr>
        <p:spPr>
          <a:xfrm>
            <a:off x="878710" y="2179796"/>
            <a:ext cx="10962191" cy="4247317"/>
          </a:xfrm>
          <a:prstGeom prst="rect">
            <a:avLst/>
          </a:prstGeom>
        </p:spPr>
        <p:txBody>
          <a:bodyPr wrap="square">
            <a:spAutoFit/>
          </a:bodyPr>
          <a:lstStyle/>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Tiến một bước dài.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Lùi 1 chân và quỳ gối trên mặt đất.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Giữ lưng thẳng đứng (không gập người về phía trước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BN sẽ cảm thấy căng ở mặt trước của đùi và hông.</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Nhẹ nhàng đẩy cả hai hông về phía trước. Giữ 20-30 giây.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Lặp lại với chân còn lại.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Giữ một chiếc ghế để giữ thăng bằng nếu cần.</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Thực hiện động tác này hàng ngày.</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TD:Kéo dài các cơ ở phía trước hông, lưng dưới .</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endParaRPr lang="en-VN"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832363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0"/>
            <a:ext cx="4126375" cy="645287"/>
          </a:xfrm>
        </p:spPr>
        <p:txBody>
          <a:bodyPr>
            <a:normAutofit fontScale="90000"/>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MỞ RỘNG NGỰC</a:t>
            </a:r>
            <a:br>
              <a:rPr lang="en-VN" b="1" dirty="0">
                <a:latin typeface="Times New Roman" panose="02020603050405020304" pitchFamily="18" charset="0"/>
                <a:ea typeface="Times New Roman" panose="02020603050405020304" pitchFamily="18" charset="0"/>
              </a:rPr>
            </a:br>
            <a:endParaRPr lang="en-VN" dirty="0"/>
          </a:p>
        </p:txBody>
      </p:sp>
      <p:sp>
        <p:nvSpPr>
          <p:cNvPr id="3" name="Rectangle 2">
            <a:extLst>
              <a:ext uri="{FF2B5EF4-FFF2-40B4-BE49-F238E27FC236}">
                <a16:creationId xmlns:a16="http://schemas.microsoft.com/office/drawing/2014/main" id="{0C861D82-D4A7-1849-B2D7-EB49E294928C}"/>
              </a:ext>
            </a:extLst>
          </p:cNvPr>
          <p:cNvSpPr>
            <a:spLocks noChangeArrowheads="1"/>
          </p:cNvSpPr>
          <p:nvPr/>
        </p:nvSpPr>
        <p:spPr bwMode="auto">
          <a:xfrm>
            <a:off x="6096000" y="146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VN"/>
          </a:p>
        </p:txBody>
      </p:sp>
      <p:pic>
        <p:nvPicPr>
          <p:cNvPr id="8193" name="Picture 20" descr="căng góc ngực">
            <a:extLst>
              <a:ext uri="{FF2B5EF4-FFF2-40B4-BE49-F238E27FC236}">
                <a16:creationId xmlns:a16="http://schemas.microsoft.com/office/drawing/2014/main" id="{A52C20E3-93FE-0641-A6C3-D9C6F0FB9F5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588414" y="146050"/>
            <a:ext cx="3451185" cy="25624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CD9D9BF-6C71-174A-BE60-3224B956F7A3}"/>
              </a:ext>
            </a:extLst>
          </p:cNvPr>
          <p:cNvSpPr/>
          <p:nvPr/>
        </p:nvSpPr>
        <p:spPr>
          <a:xfrm>
            <a:off x="976132" y="1770995"/>
            <a:ext cx="10702724" cy="3539430"/>
          </a:xfrm>
          <a:prstGeom prst="rect">
            <a:avLst/>
          </a:prstGeom>
        </p:spPr>
        <p:txBody>
          <a:bodyPr wrap="square">
            <a:spAutoFit/>
          </a:bodyPr>
          <a:lstStyle/>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Tìm một góc và đứng đối diện với nó.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Nâng cánh tay lên. Đặt lòng bàn tay lên tường.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Nhẹ nhàng ấn ngực của bạn về phía góc.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Cánh tay của bạn sẽ tạo ra sức căng. Bạn sẽ cảm thấy căng ra phía trước ngực.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Dọc theo lưng, bạn sẽ cảm thấy bả vai di chuyển về phía nhau.</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Giữ trong 20 đến 30 giây.</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Thực hiện động tác này hàng ngày.</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40937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0"/>
            <a:ext cx="4605866" cy="737886"/>
          </a:xfrm>
        </p:spPr>
        <p:txBody>
          <a:bodyPr>
            <a:normAutofit/>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ĐI BỘ</a:t>
            </a:r>
            <a:endParaRPr lang="en-VN" sz="4000" dirty="0">
              <a:solidFill>
                <a:srgbClr val="0070C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80B8DEAD-A380-8346-A99A-271FD304D9A9}"/>
              </a:ext>
            </a:extLst>
          </p:cNvPr>
          <p:cNvSpPr>
            <a:spLocks noChangeArrowheads="1"/>
          </p:cNvSpPr>
          <p:nvPr/>
        </p:nvSpPr>
        <p:spPr bwMode="auto">
          <a:xfrm>
            <a:off x="5977466" y="146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VN"/>
          </a:p>
        </p:txBody>
      </p:sp>
      <p:pic>
        <p:nvPicPr>
          <p:cNvPr id="9217" name="Picture 19" descr="người đàn ông đi bộ">
            <a:extLst>
              <a:ext uri="{FF2B5EF4-FFF2-40B4-BE49-F238E27FC236}">
                <a16:creationId xmlns:a16="http://schemas.microsoft.com/office/drawing/2014/main" id="{D0851D8D-FDD7-0748-9E24-ABE3457063C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778187" y="188088"/>
            <a:ext cx="4085435" cy="26477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1B7D2C7-A4E2-3B42-A993-D261825724D7}"/>
              </a:ext>
            </a:extLst>
          </p:cNvPr>
          <p:cNvSpPr/>
          <p:nvPr/>
        </p:nvSpPr>
        <p:spPr>
          <a:xfrm>
            <a:off x="1019323" y="2835791"/>
            <a:ext cx="10844299" cy="2677656"/>
          </a:xfrm>
          <a:prstGeom prst="rect">
            <a:avLst/>
          </a:prstGeom>
        </p:spPr>
        <p:txBody>
          <a:bodyPr wrap="square">
            <a:spAutoFit/>
          </a:bodyPr>
          <a:lstStyle/>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Tập thể dục có thể giảm đau và giảm viêm.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Bài tập chịu được trọng lượng giúp "nuôi" sụn trong khớp và cột sống .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Giúp tim bạn bơm máu hầu hết các ngày trong tuần.</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Bắt đầu với 5 đến 10 phút /ngày. Cố gắng tối đa 30 phút hoặc hơn. </a:t>
            </a:r>
          </a:p>
          <a:p>
            <a:pPr marL="457200" indent="-457200" fontAlgn="base">
              <a:buFont typeface="Arial" panose="020B0604020202020204" pitchFamily="34" charset="0"/>
              <a:buChar char="•"/>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Có thể thực hiện 5 đến 10 phút/ lần x vài lần một ngày.</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79199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109134" y="593203"/>
            <a:ext cx="4562461" cy="1485900"/>
          </a:xfrm>
        </p:spPr>
        <p:txBody>
          <a:bodyPr>
            <a:normAutofit fontScale="90000"/>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LẤY HƠI THỞ SÂU</a:t>
            </a:r>
            <a:br>
              <a:rPr lang="en-VN" b="1" dirty="0">
                <a:latin typeface="Times New Roman" panose="02020603050405020304" pitchFamily="18" charset="0"/>
                <a:ea typeface="Times New Roman" panose="02020603050405020304" pitchFamily="18" charset="0"/>
              </a:rPr>
            </a:br>
            <a:endParaRPr lang="en-VN" dirty="0"/>
          </a:p>
        </p:txBody>
      </p:sp>
      <p:sp>
        <p:nvSpPr>
          <p:cNvPr id="3" name="Rectangle 2">
            <a:extLst>
              <a:ext uri="{FF2B5EF4-FFF2-40B4-BE49-F238E27FC236}">
                <a16:creationId xmlns:a16="http://schemas.microsoft.com/office/drawing/2014/main" id="{682DC771-6D60-854E-8807-EA031FE4E751}"/>
              </a:ext>
            </a:extLst>
          </p:cNvPr>
          <p:cNvSpPr>
            <a:spLocks noChangeArrowheads="1"/>
          </p:cNvSpPr>
          <p:nvPr/>
        </p:nvSpPr>
        <p:spPr bwMode="auto">
          <a:xfrm>
            <a:off x="5909734" y="146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VN"/>
          </a:p>
        </p:txBody>
      </p:sp>
      <p:pic>
        <p:nvPicPr>
          <p:cNvPr id="10241" name="Picture 18" descr="thở sâu">
            <a:extLst>
              <a:ext uri="{FF2B5EF4-FFF2-40B4-BE49-F238E27FC236}">
                <a16:creationId xmlns:a16="http://schemas.microsoft.com/office/drawing/2014/main" id="{EEFBE15A-E4D9-124E-B44E-EA826573C20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535126" y="146050"/>
            <a:ext cx="4318208" cy="294339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2EC32EE-19A6-1D44-BC5A-17D790930E73}"/>
              </a:ext>
            </a:extLst>
          </p:cNvPr>
          <p:cNvSpPr/>
          <p:nvPr/>
        </p:nvSpPr>
        <p:spPr>
          <a:xfrm>
            <a:off x="929832" y="2004865"/>
            <a:ext cx="6489539" cy="3539430"/>
          </a:xfrm>
          <a:prstGeom prst="rect">
            <a:avLst/>
          </a:prstGeom>
        </p:spPr>
        <p:txBody>
          <a:bodyPr wrap="square">
            <a:spAutoFit/>
          </a:bodyPr>
          <a:lstStyle/>
          <a:p>
            <a:pPr fontAlgn="base"/>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BN VCSDK thường gặp khó khăn khi giãn khoang liên sườn và lồng ngực trong khi thở. Các bài tập hít thở sâu có thể giúp ngăn ngừa vấn đề này.</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Mỗi ngày vài lần, hít thở sâu từ 3 đến 4 lần. Tập trung vào việc kéo không khí vào sâu trong ngực khi bạn hít vào. Sau đó, thở ra từ từ.</a:t>
            </a:r>
            <a:endParaRPr lang="en-VN"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67690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4BA59B8-24C9-F148-A69E-CEE5875B7C85}"/>
              </a:ext>
            </a:extLst>
          </p:cNvPr>
          <p:cNvSpPr/>
          <p:nvPr/>
        </p:nvSpPr>
        <p:spPr>
          <a:xfrm>
            <a:off x="1103453" y="309260"/>
            <a:ext cx="10938076" cy="5975995"/>
          </a:xfrm>
          <a:prstGeom prst="rect">
            <a:avLst/>
          </a:prstGeom>
        </p:spPr>
        <p:txBody>
          <a:bodyPr wrap="square">
            <a:spAutoFit/>
          </a:bodyPr>
          <a:lstStyle/>
          <a:p>
            <a:pPr>
              <a:spcBef>
                <a:spcPts val="900"/>
              </a:spcBef>
              <a:spcAft>
                <a:spcPts val="225"/>
              </a:spcAft>
            </a:pPr>
            <a:r>
              <a:rPr lang="en-VN" sz="36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Những lưu ý tập cho những người bị VCSDK</a:t>
            </a:r>
            <a:endParaRPr lang="en-VN" sz="36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spcBef>
                <a:spcPts val="360"/>
              </a:spcBef>
              <a:spcAft>
                <a:spcPts val="1200"/>
              </a:spcAft>
            </a:pPr>
            <a:endParaRPr lang="en-VN" dirty="0">
              <a:solidFill>
                <a:srgbClr val="333333"/>
              </a:solidFill>
              <a:latin typeface="Arial" panose="020B0604020202020204" pitchFamily="34" charset="0"/>
              <a:ea typeface="Times New Roman" panose="02020603050405020304" pitchFamily="18" charset="0"/>
              <a:cs typeface="Times New Roman" panose="02020603050405020304" pitchFamily="18" charset="0"/>
            </a:endParaRPr>
          </a:p>
          <a:p>
            <a:pPr>
              <a:spcBef>
                <a:spcPts val="360"/>
              </a:spcBef>
              <a:spcAft>
                <a:spcPts val="1200"/>
              </a:spcAf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Tập thể dục thường xuyên và tăng dần tránh chấn thương.</a:t>
            </a: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300"/>
              </a:spcAft>
              <a:buSzPts val="1000"/>
              <a:buFont typeface="Symbol" pitchFamily="2" charset="2"/>
              <a:buChar char=""/>
              <a:tabLst>
                <a:tab pos="457200" algn="l"/>
              </a:tabLs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Nếu cứng, đau trước khi tập, tắm nước nóng hoặc tắm vòi sen.</a:t>
            </a:r>
            <a:endParaRPr lang="en-VN"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300"/>
              </a:spcAft>
              <a:buSzPts val="1000"/>
              <a:buFont typeface="Symbol" pitchFamily="2" charset="2"/>
              <a:buChar char=""/>
              <a:tabLst>
                <a:tab pos="457200" algn="l"/>
              </a:tabLs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Tập thể dục khi thấy tỉnh táo nhất hoặc ít đau nhất.</a:t>
            </a:r>
            <a:endParaRPr lang="en-VN"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300"/>
              </a:spcAft>
              <a:buSzPts val="1000"/>
              <a:buFont typeface="Symbol" pitchFamily="2" charset="2"/>
              <a:buChar char=""/>
              <a:tabLst>
                <a:tab pos="457200" algn="l"/>
              </a:tabLs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Bắt đầu mỗi buổi tập luyện dần dần.</a:t>
            </a:r>
            <a:endParaRPr lang="en-VN"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300"/>
              </a:spcAft>
              <a:buSzPts val="1000"/>
              <a:buFont typeface="Symbol" pitchFamily="2" charset="2"/>
              <a:buChar char=""/>
              <a:tabLst>
                <a:tab pos="457200" algn="l"/>
              </a:tabLs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Tránh các bài tập khuyến khích tư thế sai.</a:t>
            </a:r>
            <a:endParaRPr lang="en-VN"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300"/>
              </a:spcAft>
              <a:buSzPts val="1000"/>
              <a:buFont typeface="Symbol" pitchFamily="2" charset="2"/>
              <a:buChar char=""/>
              <a:tabLst>
                <a:tab pos="457200" algn="l"/>
              </a:tabLs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Tập trên bề mặt phẳng, bằng phẳng.</a:t>
            </a:r>
            <a:endParaRPr lang="en-VN"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300"/>
              </a:spcAft>
              <a:buSzPts val="1000"/>
              <a:buFont typeface="Symbol" pitchFamily="2" charset="2"/>
              <a:buChar char=""/>
              <a:tabLst>
                <a:tab pos="457200" algn="l"/>
              </a:tabLs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Đầu tư vào giày tập thể dục hỗ trợ</a:t>
            </a:r>
            <a:endParaRPr lang="en-VN"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300"/>
              </a:spcAft>
              <a:buSzPts val="1000"/>
              <a:buFont typeface="Symbol" pitchFamily="2" charset="2"/>
              <a:buChar char=""/>
              <a:tabLst>
                <a:tab pos="457200" algn="l"/>
              </a:tabLs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Tránh các bài tập có tác động mạnh</a:t>
            </a:r>
            <a:endParaRPr lang="en-VN"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300"/>
              </a:spcAft>
              <a:buSzPts val="1000"/>
              <a:buFont typeface="Symbol" pitchFamily="2" charset="2"/>
              <a:buChar char=""/>
              <a:tabLst>
                <a:tab pos="457200" algn="l"/>
              </a:tabLs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Ngừng tập thể dục nếu bạn bị đau.</a:t>
            </a:r>
          </a:p>
          <a:p>
            <a:pPr marL="342900" lvl="0" indent="-342900">
              <a:spcAft>
                <a:spcPts val="300"/>
              </a:spcAft>
              <a:buSzPts val="1000"/>
              <a:buFont typeface="Symbol" pitchFamily="2" charset="2"/>
              <a:buChar char=""/>
              <a:tabLst>
                <a:tab pos="457200" algn="l"/>
              </a:tabLst>
            </a:pPr>
            <a:r>
              <a:rPr lang="en-VN"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Không uống quá nhiều thuốc giảm khó xác định tình trang đau khi tập</a:t>
            </a:r>
            <a:endParaRPr lang="en-VN"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11590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p:txBody>
          <a:bodyPr>
            <a:normAutofit fontScale="90000"/>
          </a:bodyPr>
          <a:lstStyle/>
          <a:p>
            <a:r>
              <a:rPr lang="en-VN"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NGĂN NGỪA VÀ QUẢN LÝ BÙNG PHÁT</a:t>
            </a:r>
            <a:br>
              <a:rPr lang="en-VN" sz="1800" dirty="0">
                <a:latin typeface="Calibri" panose="020F0502020204030204" pitchFamily="34" charset="0"/>
                <a:ea typeface="Calibri" panose="020F0502020204030204" pitchFamily="34" charset="0"/>
                <a:cs typeface="Times New Roman" panose="02020603050405020304" pitchFamily="18" charset="0"/>
              </a:rPr>
            </a:br>
            <a:endParaRPr lang="en-VN" dirty="0"/>
          </a:p>
        </p:txBody>
      </p:sp>
      <p:sp>
        <p:nvSpPr>
          <p:cNvPr id="3" name="Rectangle 2">
            <a:extLst>
              <a:ext uri="{FF2B5EF4-FFF2-40B4-BE49-F238E27FC236}">
                <a16:creationId xmlns:a16="http://schemas.microsoft.com/office/drawing/2014/main" id="{D236106F-3D17-CA44-BEDD-6FC11BC82AC1}"/>
              </a:ext>
            </a:extLst>
          </p:cNvPr>
          <p:cNvSpPr/>
          <p:nvPr/>
        </p:nvSpPr>
        <p:spPr>
          <a:xfrm>
            <a:off x="1064872" y="1956122"/>
            <a:ext cx="10903351" cy="4436599"/>
          </a:xfrm>
          <a:prstGeom prst="rect">
            <a:avLst/>
          </a:prstGeom>
        </p:spPr>
        <p:txBody>
          <a:bodyPr wrap="square">
            <a:spAutoFit/>
          </a:bodyPr>
          <a:lstStyle/>
          <a:p>
            <a:pPr marL="285750" indent="-285750">
              <a:lnSpc>
                <a:spcPts val="1950"/>
              </a:lnSpc>
              <a:spcBef>
                <a:spcPts val="1875"/>
              </a:spcBef>
              <a:spcAft>
                <a:spcPts val="1875"/>
              </a:spcAft>
              <a:buFont typeface="Wingdings" pitchFamily="2" charset="2"/>
              <a:buChar char="ü"/>
            </a:pPr>
            <a:r>
              <a:rPr lang="en-VN" sz="2800"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Các lựa chọn lối sống lành mạnh: Bỏ thuốc lá và tránh khói thuốc. </a:t>
            </a:r>
          </a:p>
          <a:p>
            <a:pPr marL="285750" indent="-285750">
              <a:lnSpc>
                <a:spcPts val="1950"/>
              </a:lnSpc>
              <a:spcBef>
                <a:spcPts val="1875"/>
              </a:spcBef>
              <a:spcAft>
                <a:spcPts val="1875"/>
              </a:spcAft>
              <a:buFont typeface="Wingdings" pitchFamily="2" charset="2"/>
              <a:buChar char="ü"/>
            </a:pPr>
            <a:r>
              <a:rPr lang="en-VN" sz="2800" dirty="0">
                <a:solidFill>
                  <a:srgbClr val="231F20"/>
                </a:solidFill>
                <a:latin typeface="Times New Roman" panose="02020603050405020304" pitchFamily="18" charset="0"/>
                <a:ea typeface="Times New Roman" panose="02020603050405020304" pitchFamily="18" charset="0"/>
                <a:cs typeface="Times New Roman" panose="02020603050405020304" pitchFamily="18" charset="0"/>
              </a:rPr>
              <a:t>Dùng tất cả các loại thuốc đúng theo quy định</a:t>
            </a:r>
          </a:p>
          <a:p>
            <a:pPr marL="285750" indent="-285750">
              <a:spcBef>
                <a:spcPts val="1875"/>
              </a:spcBef>
              <a:spcAft>
                <a:spcPts val="1875"/>
              </a:spcAft>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Tránh ẩm thấp, viêm đường tiết niệu, sinh dục và viêm đường ruột </a:t>
            </a:r>
          </a:p>
          <a:p>
            <a:pPr marL="285750" indent="-285750">
              <a:spcBef>
                <a:spcPts val="1875"/>
              </a:spcBef>
              <a:spcAft>
                <a:spcPts val="1875"/>
              </a:spcAft>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Nằm thẳng, trên ván cứng, tránh kê độn, tránh nằm võng… </a:t>
            </a:r>
          </a:p>
          <a:p>
            <a:pPr marL="285750" indent="-285750">
              <a:lnSpc>
                <a:spcPts val="1950"/>
              </a:lnSpc>
              <a:spcBef>
                <a:spcPts val="1875"/>
              </a:spcBef>
              <a:spcAft>
                <a:spcPts val="1875"/>
              </a:spcAft>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Nên tập thể dục thường xuyên, nên bơi hoặc đi xe đạp. </a:t>
            </a:r>
          </a:p>
          <a:p>
            <a:pPr marL="285750" indent="-285750">
              <a:lnSpc>
                <a:spcPts val="1950"/>
              </a:lnSpc>
              <a:spcBef>
                <a:spcPts val="1875"/>
              </a:spcBef>
              <a:spcAft>
                <a:spcPts val="1875"/>
              </a:spcAft>
              <a:buFont typeface="Wingdings" pitchFamily="2" charset="2"/>
              <a:buChar char="ü"/>
            </a:pPr>
            <a:endParaRPr lang="en-VN" sz="28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64784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009A-9BFE-8044-922A-46E0346F176D}"/>
              </a:ext>
            </a:extLst>
          </p:cNvPr>
          <p:cNvSpPr>
            <a:spLocks noGrp="1"/>
          </p:cNvSpPr>
          <p:nvPr>
            <p:ph type="title"/>
          </p:nvPr>
        </p:nvSpPr>
        <p:spPr>
          <a:xfrm>
            <a:off x="1371600" y="685800"/>
            <a:ext cx="9601200" cy="730876"/>
          </a:xfrm>
        </p:spPr>
        <p:txBody>
          <a:bodyPr>
            <a:normAutofit/>
          </a:bodyPr>
          <a:lstStyle/>
          <a:p>
            <a:r>
              <a:rPr lang="en-US" sz="4000" b="1" dirty="0">
                <a:solidFill>
                  <a:srgbClr val="0070C0"/>
                </a:solidFill>
                <a:latin typeface="Times New Roman" panose="02020603050405020304" pitchFamily="18" charset="0"/>
                <a:cs typeface="Times New Roman" panose="02020603050405020304" pitchFamily="18" charset="0"/>
              </a:rPr>
              <a:t>T</a:t>
            </a:r>
            <a:r>
              <a:rPr lang="en-VN" sz="4000" b="1" dirty="0">
                <a:solidFill>
                  <a:srgbClr val="0070C0"/>
                </a:solidFill>
                <a:latin typeface="Times New Roman" panose="02020603050405020304" pitchFamily="18" charset="0"/>
                <a:cs typeface="Times New Roman" panose="02020603050405020304" pitchFamily="18" charset="0"/>
              </a:rPr>
              <a:t>IÊN LƯỢNG</a:t>
            </a:r>
            <a:endParaRPr lang="en-VN" dirty="0"/>
          </a:p>
        </p:txBody>
      </p:sp>
      <p:sp>
        <p:nvSpPr>
          <p:cNvPr id="3" name="Rectangle 2">
            <a:extLst>
              <a:ext uri="{FF2B5EF4-FFF2-40B4-BE49-F238E27FC236}">
                <a16:creationId xmlns:a16="http://schemas.microsoft.com/office/drawing/2014/main" id="{D2D9D31A-A45D-9147-8DBE-DB2E82045B4F}"/>
              </a:ext>
            </a:extLst>
          </p:cNvPr>
          <p:cNvSpPr/>
          <p:nvPr/>
        </p:nvSpPr>
        <p:spPr>
          <a:xfrm>
            <a:off x="1056067" y="1788815"/>
            <a:ext cx="10818254" cy="2600199"/>
          </a:xfrm>
          <a:prstGeom prst="rect">
            <a:avLst/>
          </a:prstGeom>
        </p:spPr>
        <p:txBody>
          <a:bodyPr wrap="square">
            <a:spAutoFit/>
          </a:bodyPr>
          <a:lstStyle/>
          <a:p>
            <a:pPr marL="457200" indent="-457200">
              <a:lnSpc>
                <a:spcPct val="150000"/>
              </a:lnSpc>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Tiên lượng nặng khi viêm các khớp ngoại biên (hang, gối), trẻ tuổi, có biểu hiện ngoài khớp, HLA B27 (+), lạm dụng Corticosteroid. </a:t>
            </a:r>
          </a:p>
          <a:p>
            <a:pPr marL="457200" indent="-457200">
              <a:lnSpc>
                <a:spcPct val="150000"/>
              </a:lnSpc>
              <a:buFont typeface="Wingdings" pitchFamily="2" charset="2"/>
              <a:buChar char="ü"/>
            </a:pPr>
            <a:r>
              <a:rPr lang="vi-VN" sz="2800" dirty="0">
                <a:solidFill>
                  <a:srgbClr val="000000"/>
                </a:solidFill>
                <a:latin typeface="Times New Roman" panose="02020603050405020304" pitchFamily="18" charset="0"/>
                <a:cs typeface="Times New Roman" panose="02020603050405020304" pitchFamily="18" charset="0"/>
              </a:rPr>
              <a:t>Nêu không điều trị đúng, không kịp thời, có thể bị dính khớp ở tư thế xấu, đặc biệt khớp háng và khớp gối rất sớm và bị tàn phế khi còn trẻ. </a:t>
            </a:r>
            <a:endParaRPr lang="en-V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06504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Kết quả hình ảnh cho VUI VẺ THỂ DỤC"/>
          <p:cNvPicPr>
            <a:picLocks noChangeAspect="1" noChangeArrowheads="1"/>
          </p:cNvPicPr>
          <p:nvPr/>
        </p:nvPicPr>
        <p:blipFill>
          <a:blip r:embed="rId2"/>
          <a:srcRect/>
          <a:stretch>
            <a:fillRect/>
          </a:stretch>
        </p:blipFill>
        <p:spPr bwMode="auto">
          <a:xfrm>
            <a:off x="1524000" y="0"/>
            <a:ext cx="9144000" cy="6629400"/>
          </a:xfrm>
          <a:prstGeom prst="rect">
            <a:avLst/>
          </a:prstGeom>
          <a:noFill/>
        </p:spPr>
      </p:pic>
      <p:sp>
        <p:nvSpPr>
          <p:cNvPr id="3" name="TextBox 2"/>
          <p:cNvSpPr txBox="1"/>
          <p:nvPr/>
        </p:nvSpPr>
        <p:spPr>
          <a:xfrm>
            <a:off x="5814849" y="580696"/>
            <a:ext cx="3160986" cy="707886"/>
          </a:xfrm>
          <a:prstGeom prst="rect">
            <a:avLst/>
          </a:prstGeom>
          <a:noFill/>
        </p:spPr>
        <p:txBody>
          <a:bodyPr wrap="square" rtlCol="0">
            <a:spAutoFit/>
          </a:bodyPr>
          <a:lstStyle/>
          <a:p>
            <a:r>
              <a:rPr lang="en-US" sz="4000" b="1" i="1" dirty="0">
                <a:solidFill>
                  <a:srgbClr val="FF0000"/>
                </a:solidFill>
                <a:latin typeface="Times New Roman" pitchFamily="18" charset="0"/>
                <a:cs typeface="Times New Roman" pitchFamily="18" charset="0"/>
              </a:rPr>
              <a:t>Thank you !</a:t>
            </a:r>
          </a:p>
        </p:txBody>
      </p:sp>
    </p:spTree>
    <p:extLst>
      <p:ext uri="{BB962C8B-B14F-4D97-AF65-F5344CB8AC3E}">
        <p14:creationId xmlns:p14="http://schemas.microsoft.com/office/powerpoint/2010/main" val="317614266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{7DA8FA03-6113-0244-890D-3D4166CA06A4}tf10001072</Template>
  <TotalTime>7170</TotalTime>
  <Words>4144</Words>
  <Application>Microsoft Macintosh PowerPoint</Application>
  <PresentationFormat>Widescreen</PresentationFormat>
  <Paragraphs>356</Paragraphs>
  <Slides>57</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57</vt:i4>
      </vt:variant>
    </vt:vector>
  </HeadingPairs>
  <TitlesOfParts>
    <vt:vector size="68" baseType="lpstr">
      <vt:lpstr>Arial</vt:lpstr>
      <vt:lpstr>Calibri</vt:lpstr>
      <vt:lpstr>Cambria Math</vt:lpstr>
      <vt:lpstr>Franklin Gothic Book</vt:lpstr>
      <vt:lpstr>Georgia</vt:lpstr>
      <vt:lpstr>Symbol</vt:lpstr>
      <vt:lpstr>Tahoma</vt:lpstr>
      <vt:lpstr>Times</vt:lpstr>
      <vt:lpstr>Times New Roman</vt:lpstr>
      <vt:lpstr>Wingdings</vt:lpstr>
      <vt:lpstr>Crop</vt:lpstr>
      <vt:lpstr>PowerPoint Presentation</vt:lpstr>
      <vt:lpstr>ĐỊNH NGHĨA </vt:lpstr>
      <vt:lpstr>NGUYÊN NHÂN</vt:lpstr>
      <vt:lpstr>DỊCH TỄ  </vt:lpstr>
      <vt:lpstr>PHÂN LOẠI </vt:lpstr>
      <vt:lpstr>TRIỆU CHỨNG </vt:lpstr>
      <vt:lpstr>TRIỆU CHỨNG </vt:lpstr>
      <vt:lpstr>TRIỆU CHỨNG </vt:lpstr>
      <vt:lpstr>TRIỆU CHỨNG </vt:lpstr>
      <vt:lpstr>PowerPoint Presentation</vt:lpstr>
      <vt:lpstr>PowerPoint Presentation</vt:lpstr>
      <vt:lpstr>PowerPoint Presentation</vt:lpstr>
      <vt:lpstr>PowerPoint Presentation</vt:lpstr>
      <vt:lpstr>PowerPoint Presentation</vt:lpstr>
      <vt:lpstr>PowerPoint Presentation</vt:lpstr>
      <vt:lpstr>CẬN LÂM SÀNG</vt:lpstr>
      <vt:lpstr>CẬN LÂM SÀNG</vt:lpstr>
      <vt:lpstr>CẬN LÂM SÀNG</vt:lpstr>
      <vt:lpstr>CẬN LÂM SÀNG</vt:lpstr>
      <vt:lpstr>CẬN LÂM SÀNG</vt:lpstr>
      <vt:lpstr>BIẾN CHỨNG</vt:lpstr>
      <vt:lpstr>CHẨN ĐOÁN</vt:lpstr>
      <vt:lpstr>CHẨN ĐOÁN ( chẩn đoán gđ sớm )</vt:lpstr>
      <vt:lpstr>CHẨN ĐOÁN ( chẩn đoán gđ sớm )</vt:lpstr>
      <vt:lpstr>CHẨN ĐOÁN PHÂN BIỆT</vt:lpstr>
      <vt:lpstr>ĐIỀU TRỊ</vt:lpstr>
      <vt:lpstr>PowerPoint Presentation</vt:lpstr>
      <vt:lpstr>ĐIỀU TRỊ </vt:lpstr>
      <vt:lpstr>PowerPoint Presentation</vt:lpstr>
      <vt:lpstr>ĐIỀU TRỊ</vt:lpstr>
      <vt:lpstr>ĐIỀU TRỊ</vt:lpstr>
      <vt:lpstr> ĐIỀU TRỊ NGOẠI KHOA</vt:lpstr>
      <vt:lpstr>PHỤC HỒI CHỨC NĂNG</vt:lpstr>
      <vt:lpstr>PHỤC HỒI CHỨC NĂNG </vt:lpstr>
      <vt:lpstr>PHỤC HỒI CHỨC NĂNG</vt:lpstr>
      <vt:lpstr>PHỤC HỒI CHỨC NĂNG </vt:lpstr>
      <vt:lpstr>Cân nhắc đối với Quản lý Vật lý trị liệu   </vt:lpstr>
      <vt:lpstr>VẬT LÝ TRỊ LIỆU</vt:lpstr>
      <vt:lpstr>ĐIỆN TRỊ LIỆU</vt:lpstr>
      <vt:lpstr>Điều trị bằng Paraphin</vt:lpstr>
      <vt:lpstr>Châm cứu</vt:lpstr>
      <vt:lpstr>CÁC BÀI TẬP CHO VCSDK</vt:lpstr>
      <vt:lpstr>Lợi ích thực hiện các bài tập</vt:lpstr>
      <vt:lpstr>KÉO GIÃN CỘT SỐNG </vt:lpstr>
      <vt:lpstr>NGỒI TRÊN TƯỜNG</vt:lpstr>
      <vt:lpstr>BÀI TẬP BLANK</vt:lpstr>
      <vt:lpstr>ĐỨNG NÂNG CHÂN THẢ LỎNG HÔNG  </vt:lpstr>
      <vt:lpstr>CĂNG CẰM KÉO GIÃN CS CỔ </vt:lpstr>
      <vt:lpstr>CUỘN VAI </vt:lpstr>
      <vt:lpstr>CĂNG HÔNG </vt:lpstr>
      <vt:lpstr>MỞ RỘNG NGỰC </vt:lpstr>
      <vt:lpstr>ĐI BỘ</vt:lpstr>
      <vt:lpstr>LẤY HƠI THỞ SÂU </vt:lpstr>
      <vt:lpstr>PowerPoint Presentation</vt:lpstr>
      <vt:lpstr>NGĂN NGỪA VÀ QUẢN LÝ BÙNG PHÁT </vt:lpstr>
      <vt:lpstr>TIÊN LƯỢNG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13</cp:revision>
  <dcterms:created xsi:type="dcterms:W3CDTF">2021-12-19T04:25:47Z</dcterms:created>
  <dcterms:modified xsi:type="dcterms:W3CDTF">2023-11-20T03:37:03Z</dcterms:modified>
</cp:coreProperties>
</file>