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412" r:id="rId2"/>
    <p:sldId id="257" r:id="rId3"/>
    <p:sldId id="258" r:id="rId4"/>
    <p:sldId id="259" r:id="rId5"/>
    <p:sldId id="261" r:id="rId6"/>
    <p:sldId id="262" r:id="rId7"/>
    <p:sldId id="263" r:id="rId8"/>
    <p:sldId id="264" r:id="rId9"/>
    <p:sldId id="269" r:id="rId10"/>
    <p:sldId id="270" r:id="rId11"/>
    <p:sldId id="265" r:id="rId12"/>
    <p:sldId id="266" r:id="rId13"/>
    <p:sldId id="267" r:id="rId14"/>
    <p:sldId id="268" r:id="rId15"/>
    <p:sldId id="271" r:id="rId16"/>
    <p:sldId id="272" r:id="rId17"/>
    <p:sldId id="273" r:id="rId18"/>
    <p:sldId id="275" r:id="rId19"/>
    <p:sldId id="274" r:id="rId20"/>
    <p:sldId id="413" r:id="rId21"/>
    <p:sldId id="276" r:id="rId22"/>
    <p:sldId id="277" r:id="rId23"/>
    <p:sldId id="414" r:id="rId24"/>
    <p:sldId id="278" r:id="rId25"/>
    <p:sldId id="280" r:id="rId26"/>
    <p:sldId id="279" r:id="rId27"/>
    <p:sldId id="281" r:id="rId28"/>
    <p:sldId id="282" r:id="rId29"/>
    <p:sldId id="283" r:id="rId30"/>
    <p:sldId id="289" r:id="rId31"/>
    <p:sldId id="411" r:id="rId32"/>
    <p:sldId id="421" r:id="rId33"/>
    <p:sldId id="417" r:id="rId34"/>
    <p:sldId id="415" r:id="rId35"/>
    <p:sldId id="416" r:id="rId36"/>
    <p:sldId id="418" r:id="rId37"/>
    <p:sldId id="424" r:id="rId38"/>
    <p:sldId id="426" r:id="rId39"/>
    <p:sldId id="425" r:id="rId40"/>
    <p:sldId id="427" r:id="rId41"/>
    <p:sldId id="428" r:id="rId42"/>
    <p:sldId id="429" r:id="rId43"/>
    <p:sldId id="419" r:id="rId44"/>
    <p:sldId id="430" r:id="rId45"/>
    <p:sldId id="431" r:id="rId46"/>
    <p:sldId id="432" r:id="rId47"/>
    <p:sldId id="433" r:id="rId48"/>
    <p:sldId id="434" r:id="rId49"/>
    <p:sldId id="422" r:id="rId50"/>
    <p:sldId id="435" r:id="rId51"/>
    <p:sldId id="423" r:id="rId52"/>
    <p:sldId id="436" r:id="rId53"/>
    <p:sldId id="437" r:id="rId54"/>
    <p:sldId id="438" r:id="rId55"/>
    <p:sldId id="439" r:id="rId56"/>
    <p:sldId id="420"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471"/>
    <p:restoredTop sz="94713"/>
  </p:normalViewPr>
  <p:slideViewPr>
    <p:cSldViewPr snapToGrid="0" snapToObjects="1">
      <p:cViewPr varScale="1">
        <p:scale>
          <a:sx n="112" d="100"/>
          <a:sy n="112" d="100"/>
        </p:scale>
        <p:origin x="224"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7-08T04:00:00.758"/>
    </inkml:context>
    <inkml:brush xml:id="br0">
      <inkml:brushProperty name="width" value="0.1" units="cm"/>
      <inkml:brushProperty name="height" value="0.1" units="cm"/>
      <inkml:brushProperty name="color" value="#AE198D"/>
      <inkml:brushProperty name="inkEffects" value="galaxy"/>
      <inkml:brushProperty name="anchorX" value="-65358.33594"/>
      <inkml:brushProperty name="anchorY" value="-18501.50781"/>
      <inkml:brushProperty name="scaleFactor" value="0.5"/>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7-08T04:00:41.713"/>
    </inkml:context>
    <inkml:brush xml:id="br0">
      <inkml:brushProperty name="width" value="0.1" units="cm"/>
      <inkml:brushProperty name="height" value="0.1" units="cm"/>
      <inkml:brushProperty name="color" value="#AE198D"/>
      <inkml:brushProperty name="inkEffects" value="galaxy"/>
      <inkml:brushProperty name="anchorX" value="-131090.29688"/>
      <inkml:brushProperty name="anchorY" value="-37311.52344"/>
      <inkml:brushProperty name="scaleFactor" value="0.5"/>
    </inkml:brush>
  </inkml:definitions>
  <inkml:trace contextRef="#ctx0" brushRef="#br0">1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7-08T04:01:38.408"/>
    </inkml:context>
    <inkml:brush xml:id="br0">
      <inkml:brushProperty name="width" value="0.1" units="cm"/>
      <inkml:brushProperty name="height" value="0.1" units="cm"/>
      <inkml:brushProperty name="color" value="#008C3A"/>
    </inkml:brush>
  </inkml:definitions>
  <inkml:trace contextRef="#ctx0" brushRef="#br0">0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7-08T04:05:10.922"/>
    </inkml:context>
    <inkml:brush xml:id="br0">
      <inkml:brushProperty name="width" value="0.1" units="cm"/>
      <inkml:brushProperty name="height" value="0.1" units="cm"/>
      <inkml:brushProperty name="color" value="#66CC00"/>
    </inkml:brush>
  </inkml:definitions>
  <inkml:trace contextRef="#ctx0" brushRef="#br0">0 0 24575,'0'0'0</inkml:trace>
  <inkml:trace contextRef="#ctx0" brushRef="#br0" timeOffset="562">0 0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11/27/23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11/27/23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11/27/23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file:////C:/var/folders/lh/l_drqz617p94m4bqp44twhyh0000gn/T/com.microsoft.Word/WebArchiveCopyPasteTempFiles/43828799_184731525754631_7408223809938915328_n-1.jpg"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file:////C:/var/folders/lh/l_drqz617p94m4bqp44twhyh0000gn/T/com.microsoft.Word/WebArchiveCopyPasteTempFiles/43828799_184731525754631_7408223809938915328_n-1.jpg"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220.png"/><Relationship Id="rId13" Type="http://schemas.openxmlformats.org/officeDocument/2006/relationships/image" Target="../media/image30.png"/><Relationship Id="rId7" Type="http://schemas.openxmlformats.org/officeDocument/2006/relationships/customXml" Target="../ink/ink3.xml"/><Relationship Id="rId12" Type="http://schemas.openxmlformats.org/officeDocument/2006/relationships/image" Target="../media/image240.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customXml" Target="../ink/ink2.xml"/><Relationship Id="rId4" Type="http://schemas.openxmlformats.org/officeDocument/2006/relationships/image" Target="../media/image200.png"/><Relationship Id="rId9" Type="http://schemas.openxmlformats.org/officeDocument/2006/relationships/customXml" Target="../ink/ink4.xml"/><Relationship Id="rId14" Type="http://schemas.microsoft.com/office/2007/relationships/hdphoto" Target="../media/hdphoto3.wdp"/></Relationships>
</file>

<file path=ppt/slides/_rels/slide4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2">
            <a:extLst>
              <a:ext uri="{FF2B5EF4-FFF2-40B4-BE49-F238E27FC236}">
                <a16:creationId xmlns:a16="http://schemas.microsoft.com/office/drawing/2014/main" id="{B73D4690-8F21-034B-964E-A3839F0DCF99}"/>
              </a:ext>
            </a:extLst>
          </p:cNvPr>
          <p:cNvSpPr>
            <a:spLocks noGrp="1"/>
          </p:cNvSpPr>
          <p:nvPr>
            <p:ph type="subTitle" idx="1"/>
          </p:nvPr>
        </p:nvSpPr>
        <p:spPr>
          <a:xfrm>
            <a:off x="6010507" y="4716966"/>
            <a:ext cx="5631366" cy="624468"/>
          </a:xfrm>
        </p:spPr>
        <p:txBody>
          <a:bodyPr>
            <a:normAutofit/>
          </a:bodyPr>
          <a:lstStyle/>
          <a:p>
            <a:r>
              <a:rPr lang="en-US" altLang="en-US" sz="2000" i="1" dirty="0">
                <a:solidFill>
                  <a:srgbClr val="0070C0"/>
                </a:solidFill>
                <a:latin typeface="Times New Roman" panose="02020603050405020304" pitchFamily="18" charset="0"/>
                <a:ea typeface="Segoe UI" pitchFamily="34" charset="0"/>
                <a:cs typeface="Times New Roman" panose="02020603050405020304" pitchFamily="18" charset="0"/>
              </a:rPr>
              <a:t>BS CK2 NGUYỄN QUANG ANH</a:t>
            </a:r>
          </a:p>
          <a:p>
            <a:endParaRPr lang="en-US" altLang="en-US" dirty="0">
              <a:solidFill>
                <a:srgbClr val="FFFF00"/>
              </a:solidFill>
              <a:ea typeface="Segoe UI"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BEC1B4F0-F55D-0842-BFDC-8BC9042A3281}"/>
              </a:ext>
            </a:extLst>
          </p:cNvPr>
          <p:cNvSpPr>
            <a:spLocks noGrp="1"/>
          </p:cNvSpPr>
          <p:nvPr>
            <p:ph type="ctrTitle"/>
          </p:nvPr>
        </p:nvSpPr>
        <p:spPr>
          <a:xfrm>
            <a:off x="2057400" y="2464489"/>
            <a:ext cx="7851648" cy="818357"/>
          </a:xfrm>
        </p:spPr>
        <p:txBody>
          <a:bodyPr>
            <a:normAutofit fontScale="90000"/>
          </a:bodyPr>
          <a:lstStyle/>
          <a:p>
            <a:pPr algn="ctr"/>
            <a:br>
              <a:rPr lang="en-US" sz="3200"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NIỆU ĐỘNG HỌC</a:t>
            </a:r>
          </a:p>
        </p:txBody>
      </p:sp>
      <p:pic>
        <p:nvPicPr>
          <p:cNvPr id="5" name="Picture 1">
            <a:extLst>
              <a:ext uri="{FF2B5EF4-FFF2-40B4-BE49-F238E27FC236}">
                <a16:creationId xmlns:a16="http://schemas.microsoft.com/office/drawing/2014/main" id="{40A969DC-ABBE-9444-BA2E-1721D1FD64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753"/>
            <a:ext cx="1452562" cy="13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a:extLst>
              <a:ext uri="{FF2B5EF4-FFF2-40B4-BE49-F238E27FC236}">
                <a16:creationId xmlns:a16="http://schemas.microsoft.com/office/drawing/2014/main" id="{647ADC5C-FC3E-264D-84EE-736BA5BCB051}"/>
              </a:ext>
            </a:extLst>
          </p:cNvPr>
          <p:cNvPicPr>
            <a:picLocks noChangeAspect="1"/>
          </p:cNvPicPr>
          <p:nvPr/>
        </p:nvPicPr>
        <p:blipFill>
          <a:blip r:embed="rId3">
            <a:extLst>
              <a:ext uri="{28A0092B-C50C-407E-A947-70E740481C1C}">
                <a14:useLocalDpi xmlns:a14="http://schemas.microsoft.com/office/drawing/2010/main" val="0"/>
              </a:ext>
            </a:extLst>
          </a:blip>
          <a:srcRect l="20833" t="20821" r="833" b="11517"/>
          <a:stretch>
            <a:fillRect/>
          </a:stretch>
        </p:blipFill>
        <p:spPr bwMode="auto">
          <a:xfrm>
            <a:off x="1452562" y="4765"/>
            <a:ext cx="10739438" cy="140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86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9C1B7-5436-F642-BF37-42432C3B919C}"/>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NỘI DUNG</a:t>
            </a:r>
          </a:p>
        </p:txBody>
      </p:sp>
      <p:sp>
        <p:nvSpPr>
          <p:cNvPr id="3" name="Content Placeholder 2">
            <a:extLst>
              <a:ext uri="{FF2B5EF4-FFF2-40B4-BE49-F238E27FC236}">
                <a16:creationId xmlns:a16="http://schemas.microsoft.com/office/drawing/2014/main" id="{35C3433D-A0DF-1D4E-976D-6EC373BEFB9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GIẢI PHẪU, SINH LÝ ĐƯỜNG TIẾT NIỆU</a:t>
            </a:r>
          </a:p>
          <a:p>
            <a:r>
              <a:rPr lang="en-US" dirty="0">
                <a:latin typeface="Times New Roman" panose="02020603050405020304" pitchFamily="18" charset="0"/>
                <a:cs typeface="Times New Roman" panose="02020603050405020304" pitchFamily="18" charset="0"/>
              </a:rPr>
              <a:t>CHỨC NĂNG CỦA ĐƯỜNG TIẾT NIỆU DƯỚI</a:t>
            </a:r>
          </a:p>
          <a:p>
            <a:r>
              <a:rPr lang="en-US" dirty="0">
                <a:latin typeface="Times New Roman" panose="02020603050405020304" pitchFamily="18" charset="0"/>
                <a:cs typeface="Times New Roman" panose="02020603050405020304" pitchFamily="18" charset="0"/>
              </a:rPr>
              <a:t>TRUNG TÂM ĐIÈU HÀNH PHẢN XẠ ĐI TIỂU</a:t>
            </a:r>
          </a:p>
          <a:p>
            <a:r>
              <a:rPr lang="en-US" dirty="0">
                <a:latin typeface="Times New Roman" panose="02020603050405020304" pitchFamily="18" charset="0"/>
                <a:cs typeface="Times New Roman" panose="02020603050405020304" pitchFamily="18" charset="0"/>
              </a:rPr>
              <a:t>BÀNG QUANG THẦN KINH</a:t>
            </a:r>
          </a:p>
          <a:p>
            <a:r>
              <a:rPr lang="en-US" dirty="0">
                <a:latin typeface="Times New Roman" panose="02020603050405020304" pitchFamily="18" charset="0"/>
                <a:cs typeface="Times New Roman" panose="02020603050405020304" pitchFamily="18" charset="0"/>
              </a:rPr>
              <a:t>ĐỊNH KHU TỔN THƯƠNG BQTK</a:t>
            </a:r>
          </a:p>
          <a:p>
            <a:r>
              <a:rPr lang="en-US" dirty="0">
                <a:latin typeface="Times New Roman" panose="02020603050405020304" pitchFamily="18" charset="0"/>
                <a:cs typeface="Times New Roman" panose="02020603050405020304" pitchFamily="18" charset="0"/>
              </a:rPr>
              <a:t>ĐO NIỆU ĐỘNG HỌC</a:t>
            </a:r>
          </a:p>
        </p:txBody>
      </p:sp>
    </p:spTree>
    <p:extLst>
      <p:ext uri="{BB962C8B-B14F-4D97-AF65-F5344CB8AC3E}">
        <p14:creationId xmlns:p14="http://schemas.microsoft.com/office/powerpoint/2010/main" val="1099289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CF93-0286-1642-9D7B-07269ADA58DC}"/>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GIẢI PHẪU, SINH LÝ ĐƯỜNG TIẾT NIỆU</a:t>
            </a:r>
            <a:br>
              <a:rPr lang="en-US" dirty="0"/>
            </a:br>
            <a:endParaRPr lang="en-US" dirty="0"/>
          </a:p>
        </p:txBody>
      </p:sp>
      <p:sp>
        <p:nvSpPr>
          <p:cNvPr id="3" name="Content Placeholder 2">
            <a:extLst>
              <a:ext uri="{FF2B5EF4-FFF2-40B4-BE49-F238E27FC236}">
                <a16:creationId xmlns:a16="http://schemas.microsoft.com/office/drawing/2014/main" id="{F504BE62-7809-5147-BCCA-A373189EE383}"/>
              </a:ext>
            </a:extLst>
          </p:cNvPr>
          <p:cNvSpPr>
            <a:spLocks noGrp="1"/>
          </p:cNvSpPr>
          <p:nvPr>
            <p:ph idx="1"/>
          </p:nvPr>
        </p:nvSpPr>
        <p:spPr>
          <a:xfrm>
            <a:off x="1451579" y="2015732"/>
            <a:ext cx="6599601" cy="3450613"/>
          </a:xfrm>
        </p:spPr>
        <p:txBody>
          <a:bodyPr>
            <a:normAutofit fontScale="92500" lnSpcReduction="20000"/>
          </a:bodyPr>
          <a:lstStyle/>
          <a:p>
            <a:pPr marL="0" indent="0">
              <a:buNone/>
            </a:pP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a:t>
            </a:r>
          </a:p>
          <a:p>
            <a:r>
              <a:rPr lang="vi-VN" sz="2800" dirty="0">
                <a:latin typeface="Times New Roman" panose="02020603050405020304" pitchFamily="18" charset="0"/>
                <a:cs typeface="Times New Roman" panose="02020603050405020304" pitchFamily="18" charset="0"/>
              </a:rPr>
              <a:t>Đ</a:t>
            </a:r>
            <a:r>
              <a:rPr lang="en-US" sz="2800" dirty="0" err="1">
                <a:latin typeface="Times New Roman" panose="02020603050405020304" pitchFamily="18" charset="0"/>
                <a:cs typeface="Times New Roman" panose="02020603050405020304" pitchFamily="18" charset="0"/>
              </a:rPr>
              <a:t>ường</a:t>
            </a:r>
            <a:r>
              <a:rPr lang="vi-VN" sz="2800" dirty="0">
                <a:latin typeface="Times New Roman" panose="02020603050405020304" pitchFamily="18" charset="0"/>
                <a:cs typeface="Times New Roman" panose="02020603050405020304" pitchFamily="18" charset="0"/>
              </a:rPr>
              <a:t> tiết 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thận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quản</a:t>
            </a:r>
            <a:endParaRPr lang="en-US" sz="2800" dirty="0">
              <a:latin typeface="Times New Roman" panose="02020603050405020304" pitchFamily="18" charset="0"/>
              <a:cs typeface="Times New Roman" panose="02020603050405020304" pitchFamily="18" charset="0"/>
            </a:endParaRPr>
          </a:p>
          <a:p>
            <a:r>
              <a:rPr lang="vi-VN" sz="2800" dirty="0">
                <a:latin typeface="Times New Roman" panose="02020603050405020304" pitchFamily="18" charset="0"/>
                <a:cs typeface="Times New Roman" panose="02020603050405020304" pitchFamily="18" charset="0"/>
              </a:rPr>
              <a:t>Đ</a:t>
            </a:r>
            <a:r>
              <a:rPr lang="en-US" sz="2800" dirty="0" err="1">
                <a:latin typeface="Times New Roman" panose="02020603050405020304" pitchFamily="18" charset="0"/>
                <a:cs typeface="Times New Roman" panose="02020603050405020304" pitchFamily="18" charset="0"/>
              </a:rPr>
              <a:t>ường</a:t>
            </a:r>
            <a:r>
              <a:rPr lang="vi-VN" sz="2800" dirty="0">
                <a:latin typeface="Times New Roman" panose="02020603050405020304" pitchFamily="18" charset="0"/>
                <a:cs typeface="Times New Roman" panose="02020603050405020304" pitchFamily="18" charset="0"/>
              </a:rPr>
              <a:t> tiết 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a:t>
            </a:r>
          </a:p>
          <a:p>
            <a:pPr marL="0" indent="0">
              <a:buNone/>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Chuyển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đổi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tục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tục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p>
          <a:p>
            <a:endParaRPr lang="en-US" dirty="0"/>
          </a:p>
        </p:txBody>
      </p:sp>
      <p:pic>
        <p:nvPicPr>
          <p:cNvPr id="4" name="Picture 3">
            <a:extLst>
              <a:ext uri="{FF2B5EF4-FFF2-40B4-BE49-F238E27FC236}">
                <a16:creationId xmlns:a16="http://schemas.microsoft.com/office/drawing/2014/main" id="{5C759A6A-EE6F-0B4E-AADF-EB8180D71A83}"/>
              </a:ext>
            </a:extLst>
          </p:cNvPr>
          <p:cNvPicPr/>
          <p:nvPr/>
        </p:nvPicPr>
        <p:blipFill rotWithShape="1">
          <a:blip r:embed="rId2"/>
          <a:srcRect l="-426" t="7092" r="426" b="4937"/>
          <a:stretch/>
        </p:blipFill>
        <p:spPr bwMode="auto">
          <a:xfrm>
            <a:off x="8173843" y="2015731"/>
            <a:ext cx="3686702" cy="3450613"/>
          </a:xfrm>
          <a:prstGeom prst="rect">
            <a:avLst/>
          </a:prstGeom>
          <a:ln>
            <a:noFill/>
          </a:ln>
          <a:extLst>
            <a:ext uri="{53640926-AAD7-44D8-BBD7-CCE9431645EC}">
              <a14:shadowObscured xmlns:a14="http://schemas.microsoft.com/office/drawing/2010/main"/>
            </a:ext>
          </a:extLst>
        </p:spPr>
      </p:pic>
      <p:sp>
        <p:nvSpPr>
          <p:cNvPr id="5" name="Notched Right Arrow 4">
            <a:extLst>
              <a:ext uri="{FF2B5EF4-FFF2-40B4-BE49-F238E27FC236}">
                <a16:creationId xmlns:a16="http://schemas.microsoft.com/office/drawing/2014/main" id="{11F3260F-D844-5341-9325-63C62AB5C1AE}"/>
              </a:ext>
            </a:extLst>
          </p:cNvPr>
          <p:cNvSpPr/>
          <p:nvPr/>
        </p:nvSpPr>
        <p:spPr>
          <a:xfrm>
            <a:off x="1784195" y="4146872"/>
            <a:ext cx="511978" cy="21325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507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210B-52FC-7949-A742-7C16C4AAB328}"/>
              </a:ext>
            </a:extLst>
          </p:cNvPr>
          <p:cNvSpPr>
            <a:spLocks noGrp="1"/>
          </p:cNvSpPr>
          <p:nvPr>
            <p:ph type="title"/>
          </p:nvPr>
        </p:nvSpPr>
        <p:spPr>
          <a:xfrm>
            <a:off x="311026" y="597086"/>
            <a:ext cx="5209663" cy="590708"/>
          </a:xfrm>
        </p:spPr>
        <p:txBody>
          <a:bodyPr>
            <a:normAutofit fontScale="90000"/>
          </a:bodyPr>
          <a:lstStyle/>
          <a:p>
            <a:r>
              <a:rPr lang="en-US" sz="3600" b="1" dirty="0" err="1">
                <a:latin typeface="Times New Roman" panose="02020603050405020304" pitchFamily="18" charset="0"/>
                <a:cs typeface="Times New Roman" panose="02020603050405020304" pitchFamily="18" charset="0"/>
              </a:rPr>
              <a:t>Thận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và</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niệu</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quản</a:t>
            </a:r>
            <a:br>
              <a:rPr lang="en-US" dirty="0"/>
            </a:b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DC42FC4-9B85-E149-A8AA-B6E8169E9592}"/>
                  </a:ext>
                </a:extLst>
              </p:cNvPr>
              <p:cNvSpPr>
                <a:spLocks noGrp="1"/>
              </p:cNvSpPr>
              <p:nvPr>
                <p:ph idx="1"/>
              </p:nvPr>
            </p:nvSpPr>
            <p:spPr>
              <a:xfrm>
                <a:off x="189246" y="1761335"/>
                <a:ext cx="9896428" cy="5096665"/>
              </a:xfrm>
            </p:spPr>
            <p:txBody>
              <a:bodyPr>
                <a:normAutofit/>
              </a:bodyPr>
              <a:lstStyle/>
              <a:p>
                <a:r>
                  <a:rPr lang="en-US" sz="2400" dirty="0">
                    <a:latin typeface="Times New Roman" panose="02020603050405020304" pitchFamily="18" charset="0"/>
                    <a:cs typeface="Times New Roman" panose="02020603050405020304" pitchFamily="18" charset="0"/>
                  </a:rPr>
                  <a:t>Hai </a:t>
                </a:r>
                <a:r>
                  <a:rPr lang="en-US" sz="2400" dirty="0" err="1">
                    <a:latin typeface="Times New Roman" panose="02020603050405020304" pitchFamily="18" charset="0"/>
                    <a:cs typeface="Times New Roman" panose="02020603050405020304" pitchFamily="18" charset="0"/>
                  </a:rPr>
                  <a:t>quả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thận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tục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sx</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&gt;</m:t>
                    </m:r>
                  </m:oMath>
                </a14:m>
                <a:r>
                  <a:rPr lang="en-US" sz="2400" dirty="0">
                    <a:latin typeface="Times New Roman" panose="02020603050405020304" pitchFamily="18" charset="0"/>
                    <a:cs typeface="Times New Roman" panose="02020603050405020304" pitchFamily="18" charset="0"/>
                  </a:rPr>
                  <a:t> 0,5 ml/ kg /</a:t>
                </a:r>
                <a:r>
                  <a:rPr lang="en-US" sz="2400" dirty="0" err="1">
                    <a:latin typeface="Times New Roman" panose="02020603050405020304" pitchFamily="18" charset="0"/>
                    <a:cs typeface="Times New Roman" panose="02020603050405020304" pitchFamily="18" charset="0"/>
                  </a:rPr>
                  <a:t>giờ</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&gt;</m:t>
                    </m:r>
                    <m:r>
                      <a:rPr lang="vi-VN" sz="2400" b="0" i="1" smtClean="0">
                        <a:latin typeface="Cambria Math" panose="02040503050406030204" pitchFamily="18" charset="0"/>
                        <a:ea typeface="Cambria Math" panose="02040503050406030204" pitchFamily="18" charset="0"/>
                      </a:rPr>
                      <m:t>12</m:t>
                    </m:r>
                    <m:f>
                      <m:fPr>
                        <m:ctrlPr>
                          <a:rPr lang="vi-VN" sz="2400" b="0" i="1" smtClean="0">
                            <a:latin typeface="Cambria Math" panose="02040503050406030204" pitchFamily="18" charset="0"/>
                            <a:ea typeface="Cambria Math" panose="02040503050406030204" pitchFamily="18" charset="0"/>
                          </a:rPr>
                        </m:ctrlPr>
                      </m:fPr>
                      <m:num>
                        <m:r>
                          <m:rPr>
                            <m:sty m:val="p"/>
                          </m:rPr>
                          <a:rPr lang="vi-VN" sz="2400" i="1">
                            <a:latin typeface="Cambria Math" panose="02040503050406030204" pitchFamily="18" charset="0"/>
                            <a:ea typeface="Cambria Math" panose="02040503050406030204" pitchFamily="18" charset="0"/>
                          </a:rPr>
                          <m:t>ml</m:t>
                        </m:r>
                      </m:num>
                      <m:den>
                        <m:r>
                          <m:rPr>
                            <m:sty m:val="p"/>
                          </m:rPr>
                          <a:rPr lang="vi-VN" sz="2400" i="1">
                            <a:latin typeface="Cambria Math" panose="02040503050406030204" pitchFamily="18" charset="0"/>
                            <a:ea typeface="Cambria Math" panose="02040503050406030204" pitchFamily="18" charset="0"/>
                          </a:rPr>
                          <m:t>kg</m:t>
                        </m:r>
                      </m:den>
                    </m:f>
                    <m:r>
                      <a:rPr lang="vi-VN" sz="2400" b="0" i="1" smtClean="0">
                        <a:latin typeface="Cambria Math" panose="02040503050406030204" pitchFamily="18" charset="0"/>
                        <a:ea typeface="Cambria Math" panose="02040503050406030204" pitchFamily="18" charset="0"/>
                      </a:rPr>
                      <m:t>/24</m:t>
                    </m:r>
                    <m:r>
                      <m:rPr>
                        <m:sty m:val="p"/>
                      </m:rPr>
                      <a:rPr lang="vi-VN" sz="2400" i="1">
                        <a:latin typeface="Cambria Math" panose="02040503050406030204" pitchFamily="18" charset="0"/>
                        <a:ea typeface="Cambria Math" panose="02040503050406030204" pitchFamily="18" charset="0"/>
                      </a:rPr>
                      <m:t>h</m:t>
                    </m:r>
                    <m:r>
                      <a:rPr lang="vi-VN" sz="2400" b="0" i="1" smtClean="0">
                        <a:latin typeface="Cambria Math" panose="02040503050406030204" pitchFamily="18" charset="0"/>
                        <a:ea typeface="Cambria Math" panose="02040503050406030204" pitchFamily="18" charset="0"/>
                      </a:rPr>
                      <m:t>) </m:t>
                    </m:r>
                    <m:r>
                      <a:rPr lang="vi-VN" sz="2400" b="0" i="0" smtClean="0">
                        <a:latin typeface="Cambria Math" panose="02040503050406030204" pitchFamily="18" charset="0"/>
                        <a:ea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qua </a:t>
                </a:r>
                <a:r>
                  <a:rPr lang="en-US" sz="2400" dirty="0" err="1">
                    <a:latin typeface="Times New Roman" panose="02020603050405020304" pitchFamily="18" charset="0"/>
                    <a:cs typeface="Times New Roman" panose="02020603050405020304" pitchFamily="18" charset="0"/>
                  </a:rPr>
                  <a:t>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quản</a:t>
                </a:r>
                <a:r>
                  <a:rPr lang="vi-VN" sz="2400" dirty="0">
                    <a:latin typeface="Times New Roman" panose="02020603050405020304" pitchFamily="18" charset="0"/>
                    <a:cs typeface="Times New Roman" panose="02020603050405020304" pitchFamily="18" charset="0"/>
                  </a:rPr>
                  <a:t> xuống BQ</a:t>
                </a:r>
                <a:r>
                  <a:rPr lang="en-US" sz="2400" dirty="0">
                    <a:latin typeface="Times New Roman" panose="02020603050405020304" pitchFamily="18" charset="0"/>
                    <a:cs typeface="Times New Roman" panose="02020603050405020304" pitchFamily="18" charset="0"/>
                  </a:rPr>
                  <a:t>.</a:t>
                </a:r>
              </a:p>
              <a:p>
                <a:r>
                  <a:rPr lang="en-US" sz="2400" dirty="0" err="1">
                    <a:latin typeface="Times New Roman" panose="02020603050405020304" pitchFamily="18" charset="0"/>
                    <a:cs typeface="Times New Roman" panose="02020603050405020304" pitchFamily="18" charset="0"/>
                  </a:rPr>
                  <a:t>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quản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ống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nước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thận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đến</a:t>
                </a:r>
                <a:r>
                  <a:rPr lang="en-US" sz="2400" dirty="0">
                    <a:latin typeface="Times New Roman" panose="02020603050405020304" pitchFamily="18" charset="0"/>
                    <a:cs typeface="Times New Roman" panose="02020603050405020304" pitchFamily="18" charset="0"/>
                  </a:rPr>
                  <a:t> BQ.. </a:t>
                </a:r>
              </a:p>
              <a:p>
                <a:r>
                  <a:rPr lang="en-US" sz="2400" dirty="0" err="1">
                    <a:latin typeface="Times New Roman" panose="02020603050405020304" pitchFamily="18" charset="0"/>
                    <a:cs typeface="Times New Roman" panose="02020603050405020304" pitchFamily="18" charset="0"/>
                  </a:rPr>
                  <a:t>Đoạn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quản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BQ </a:t>
                </a:r>
                <a:r>
                  <a:rPr lang="en-US" sz="2400" dirty="0" err="1">
                    <a:latin typeface="Times New Roman" panose="02020603050405020304" pitchFamily="18" charset="0"/>
                    <a:cs typeface="Times New Roman" panose="02020603050405020304" pitchFamily="18" charset="0"/>
                  </a:rPr>
                  <a:t>đan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chéo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van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chiều</a:t>
                </a:r>
                <a:r>
                  <a:rPr lang="en-US" sz="2400" dirty="0">
                    <a:latin typeface="Times New Roman" panose="02020603050405020304" pitchFamily="18" charset="0"/>
                    <a:cs typeface="Times New Roman" panose="02020603050405020304" pitchFamily="18" charset="0"/>
                  </a:rPr>
                  <a:t>: </a:t>
                </a:r>
              </a:p>
              <a:p>
                <a:pPr>
                  <a:buFont typeface="Wingdings" pitchFamily="2" charset="2"/>
                  <a:buChar char="ü"/>
                </a:pPr>
                <a:r>
                  <a:rPr lang="en-US" sz="2400" dirty="0" err="1">
                    <a:latin typeface="Times New Roman" panose="02020603050405020304" pitchFamily="18" charset="0"/>
                    <a:cs typeface="Times New Roman" panose="02020603050405020304" pitchFamily="18" charset="0"/>
                  </a:rPr>
                  <a:t>ngăn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dòng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nước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lại</a:t>
                </a:r>
                <a:r>
                  <a:rPr lang="en-US" sz="2400" dirty="0">
                    <a:latin typeface="Times New Roman" panose="02020603050405020304" pitchFamily="18" charset="0"/>
                    <a:cs typeface="Times New Roman" panose="02020603050405020304" pitchFamily="18" charset="0"/>
                  </a:rPr>
                  <a:t> BQ </a:t>
                </a:r>
              </a:p>
              <a:p>
                <a:pPr>
                  <a:buFont typeface="Wingdings" pitchFamily="2" charset="2"/>
                  <a:buChar char="ü"/>
                </a:pPr>
                <a:r>
                  <a:rPr lang="en-US" sz="2400" dirty="0" err="1">
                    <a:latin typeface="Times New Roman" panose="02020603050405020304" pitchFamily="18" charset="0"/>
                    <a:cs typeface="Times New Roman" panose="02020603050405020304" pitchFamily="18" charset="0"/>
                  </a:rPr>
                  <a:t>Bảo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vệ</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đường</a:t>
                </a:r>
                <a:r>
                  <a:rPr lang="en-US" sz="2400" dirty="0">
                    <a:latin typeface="Times New Roman" panose="02020603050405020304" pitchFamily="18"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tiết niệu </a:t>
                </a:r>
                <a:r>
                  <a:rPr lang="en-US" sz="2400" dirty="0" err="1">
                    <a:latin typeface="Times New Roman" panose="02020603050405020304" pitchFamily="18" charset="0"/>
                    <a:cs typeface="Times New Roman" panose="02020603050405020304" pitchFamily="18" charset="0"/>
                  </a:rPr>
                  <a:t>trên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khi</a:t>
                </a:r>
                <a:r>
                  <a:rPr lang="en-US" sz="2400" dirty="0">
                    <a:latin typeface="Times New Roman" panose="02020603050405020304" pitchFamily="18" charset="0"/>
                    <a:cs typeface="Times New Roman" panose="02020603050405020304" pitchFamily="18" charset="0"/>
                  </a:rPr>
                  <a:t> BQ </a:t>
                </a:r>
                <a:r>
                  <a:rPr lang="en-US" sz="2400" dirty="0" err="1">
                    <a:latin typeface="Times New Roman" panose="02020603050405020304" pitchFamily="18" charset="0"/>
                    <a:cs typeface="Times New Roman" panose="02020603050405020304" pitchFamily="18" charset="0"/>
                  </a:rPr>
                  <a:t>làm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trống</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ngăn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ngừa</a:t>
                </a:r>
                <a:r>
                  <a:rPr lang="en-US" sz="2400" dirty="0">
                    <a:latin typeface="Times New Roman" panose="02020603050405020304" pitchFamily="18" charset="0"/>
                    <a:cs typeface="Times New Roman" panose="02020603050405020304" pitchFamily="18" charset="0"/>
                  </a:rPr>
                  <a:t> NK</a:t>
                </a:r>
              </a:p>
              <a:p>
                <a:pPr>
                  <a:buFont typeface="Wingdings" pitchFamily="2" charset="2"/>
                  <a:buChar char="ü"/>
                </a:pPr>
                <a:r>
                  <a:rPr lang="en-US" sz="2400" dirty="0">
                    <a:latin typeface="Times New Roman" panose="02020603050405020304" pitchFamily="18" charset="0"/>
                    <a:cs typeface="Times New Roman" panose="02020603050405020304" pitchFamily="18" charset="0"/>
                  </a:rPr>
                  <a:t>Van 1 </a:t>
                </a:r>
                <a:r>
                  <a:rPr lang="en-US" sz="2400" dirty="0" err="1">
                    <a:latin typeface="Times New Roman" panose="02020603050405020304" pitchFamily="18" charset="0"/>
                    <a:cs typeface="Times New Roman" panose="02020603050405020304" pitchFamily="18" charset="0"/>
                  </a:rPr>
                  <a:t>chiều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này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chỉ</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thành</a:t>
                </a:r>
                <a:r>
                  <a:rPr lang="en-US" sz="2400" dirty="0">
                    <a:latin typeface="Times New Roman" panose="02020603050405020304" pitchFamily="18" charset="0"/>
                    <a:cs typeface="Times New Roman" panose="02020603050405020304" pitchFamily="18" charset="0"/>
                  </a:rPr>
                  <a:t> BQ </a:t>
                </a:r>
                <a:r>
                  <a:rPr lang="en-US" sz="2400" dirty="0" err="1">
                    <a:latin typeface="Times New Roman" panose="02020603050405020304" pitchFamily="18" charset="0"/>
                    <a:cs typeface="Times New Roman" panose="02020603050405020304" pitchFamily="18" charset="0"/>
                  </a:rPr>
                  <a:t>khi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đâm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chéo</a:t>
                </a:r>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ADC42FC4-9B85-E149-A8AA-B6E8169E9592}"/>
                  </a:ext>
                </a:extLst>
              </p:cNvPr>
              <p:cNvSpPr>
                <a:spLocks noGrp="1" noRot="1" noChangeAspect="1" noMove="1" noResize="1" noEditPoints="1" noAdjustHandles="1" noChangeArrowheads="1" noChangeShapeType="1" noTextEdit="1"/>
              </p:cNvSpPr>
              <p:nvPr>
                <p:ph idx="1"/>
              </p:nvPr>
            </p:nvSpPr>
            <p:spPr>
              <a:xfrm>
                <a:off x="189246" y="1761335"/>
                <a:ext cx="9896428" cy="5096665"/>
              </a:xfrm>
              <a:blipFill>
                <a:blip r:embed="rId2"/>
                <a:stretch>
                  <a:fillRect l="-769"/>
                </a:stretch>
              </a:blipFill>
            </p:spPr>
            <p:txBody>
              <a:bodyPr/>
              <a:lstStyle/>
              <a:p>
                <a:r>
                  <a:rPr lang="en-VN">
                    <a:noFill/>
                  </a:rPr>
                  <a:t> </a:t>
                </a:r>
              </a:p>
            </p:txBody>
          </p:sp>
        </mc:Fallback>
      </mc:AlternateContent>
      <p:pic>
        <p:nvPicPr>
          <p:cNvPr id="1027" name="Picture 24" descr="/var/folders/lh/l_drqz617p94m4bqp44twhyh0000gn/T/com.microsoft.Word/WebArchiveCopyPasteTempFiles/valve.jpg">
            <a:extLst>
              <a:ext uri="{FF2B5EF4-FFF2-40B4-BE49-F238E27FC236}">
                <a16:creationId xmlns:a16="http://schemas.microsoft.com/office/drawing/2014/main" id="{4E79CA9F-061C-0040-8009-5CD8A7955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933" t="3014" r="35799" b="49190"/>
          <a:stretch>
            <a:fillRect/>
          </a:stretch>
        </p:blipFill>
        <p:spPr bwMode="auto">
          <a:xfrm>
            <a:off x="10181063" y="278780"/>
            <a:ext cx="1917081" cy="190685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5">
            <a:extLst>
              <a:ext uri="{FF2B5EF4-FFF2-40B4-BE49-F238E27FC236}">
                <a16:creationId xmlns:a16="http://schemas.microsoft.com/office/drawing/2014/main" id="{01BB7779-B1CE-2445-B37E-E1A6E1B2B0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9493"/>
          <a:stretch>
            <a:fillRect/>
          </a:stretch>
        </p:blipFill>
        <p:spPr bwMode="auto">
          <a:xfrm>
            <a:off x="10181063" y="2185639"/>
            <a:ext cx="1917081" cy="1895707"/>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 descr="/var/folders/lh/l_drqz617p94m4bqp44twhyh0000gn/T/com.microsoft.Word/WebArchiveCopyPasteTempFiles/valve.jpg">
            <a:extLst>
              <a:ext uri="{FF2B5EF4-FFF2-40B4-BE49-F238E27FC236}">
                <a16:creationId xmlns:a16="http://schemas.microsoft.com/office/drawing/2014/main" id="{4DAEE65F-0E36-7645-ABBA-3D32AA7A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391" t="50597" r="1430"/>
          <a:stretch>
            <a:fillRect/>
          </a:stretch>
        </p:blipFill>
        <p:spPr bwMode="auto">
          <a:xfrm>
            <a:off x="10181063" y="4081346"/>
            <a:ext cx="1917081" cy="18511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349A8498-A77E-EF47-B95E-4324B52EBCFC}"/>
              </a:ext>
            </a:extLst>
          </p:cNvPr>
          <p:cNvSpPr>
            <a:spLocks noChangeArrowheads="1"/>
          </p:cNvSpPr>
          <p:nvPr/>
        </p:nvSpPr>
        <p:spPr bwMode="auto">
          <a:xfrm>
            <a:off x="10459844" y="5687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5">
            <a:extLst>
              <a:ext uri="{FF2B5EF4-FFF2-40B4-BE49-F238E27FC236}">
                <a16:creationId xmlns:a16="http://schemas.microsoft.com/office/drawing/2014/main" id="{3580AF03-FDD1-0541-A327-C0A722A0A5D7}"/>
              </a:ext>
            </a:extLst>
          </p:cNvPr>
          <p:cNvSpPr>
            <a:spLocks noChangeArrowheads="1"/>
          </p:cNvSpPr>
          <p:nvPr/>
        </p:nvSpPr>
        <p:spPr bwMode="auto">
          <a:xfrm>
            <a:off x="10459844" y="2600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6">
            <a:extLst>
              <a:ext uri="{FF2B5EF4-FFF2-40B4-BE49-F238E27FC236}">
                <a16:creationId xmlns:a16="http://schemas.microsoft.com/office/drawing/2014/main" id="{546416D0-FDBD-AD47-BA54-A42F9788D427}"/>
              </a:ext>
            </a:extLst>
          </p:cNvPr>
          <p:cNvSpPr>
            <a:spLocks noChangeArrowheads="1"/>
          </p:cNvSpPr>
          <p:nvPr/>
        </p:nvSpPr>
        <p:spPr bwMode="auto">
          <a:xfrm>
            <a:off x="10459844" y="41755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7">
            <a:extLst>
              <a:ext uri="{FF2B5EF4-FFF2-40B4-BE49-F238E27FC236}">
                <a16:creationId xmlns:a16="http://schemas.microsoft.com/office/drawing/2014/main" id="{27EDF72C-5523-6149-8098-5EE34F0312CC}"/>
              </a:ext>
            </a:extLst>
          </p:cNvPr>
          <p:cNvSpPr>
            <a:spLocks noChangeArrowheads="1"/>
          </p:cNvSpPr>
          <p:nvPr/>
        </p:nvSpPr>
        <p:spPr bwMode="auto">
          <a:xfrm>
            <a:off x="10459844" y="5737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47820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CF2C1-1469-2047-B69F-FBCF64FFD05C}"/>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BÀNG QUANG</a:t>
            </a:r>
            <a:r>
              <a:rPr lang="en-US" dirty="0">
                <a:latin typeface="Times New Roman" panose="02020603050405020304" pitchFamily="18"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0E33F6D-5241-1141-84A1-5437691DC4A6}"/>
                  </a:ext>
                </a:extLst>
              </p:cNvPr>
              <p:cNvSpPr>
                <a:spLocks noGrp="1"/>
              </p:cNvSpPr>
              <p:nvPr>
                <p:ph idx="1"/>
              </p:nvPr>
            </p:nvSpPr>
            <p:spPr>
              <a:xfrm>
                <a:off x="479503" y="2015732"/>
                <a:ext cx="10575352" cy="3883263"/>
              </a:xfrm>
            </p:spPr>
            <p:txBody>
              <a:bodyPr>
                <a:normAutofit fontScale="77500" lnSpcReduction="20000"/>
              </a:bodyPr>
              <a:lstStyle/>
              <a:p>
                <a:r>
                  <a:rPr lang="en-US" sz="3000" dirty="0" err="1">
                    <a:latin typeface="Times New Roman" panose="02020603050405020304" pitchFamily="18" charset="0"/>
                    <a:cs typeface="Times New Roman" panose="02020603050405020304" pitchFamily="18" charset="0"/>
                  </a:rPr>
                  <a:t>Là</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một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tạng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rỗng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cơ</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trơn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Ở</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người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lớn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thể</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tích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khi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giãn</a:t>
                </a:r>
                <a:r>
                  <a:rPr lang="en-US" sz="3000" dirty="0">
                    <a:latin typeface="Times New Roman" panose="02020603050405020304" pitchFamily="18" charset="0"/>
                    <a:cs typeface="Times New Roman" panose="02020603050405020304" pitchFamily="18" charset="0"/>
                  </a:rPr>
                  <a:t> </a:t>
                </a:r>
                <a14:m>
                  <m:oMath xmlns:m="http://schemas.openxmlformats.org/officeDocument/2006/math">
                    <m:r>
                      <a:rPr lang="en-US" sz="30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3000" dirty="0">
                    <a:latin typeface="Times New Roman" panose="02020603050405020304" pitchFamily="18" charset="0"/>
                    <a:cs typeface="Times New Roman" panose="02020603050405020304" pitchFamily="18" charset="0"/>
                  </a:rPr>
                  <a:t> 800 - 1000 ml. </a:t>
                </a:r>
              </a:p>
              <a:p>
                <a:r>
                  <a:rPr lang="en-US" sz="3000" dirty="0" err="1">
                    <a:latin typeface="Times New Roman" panose="02020603050405020304" pitchFamily="18" charset="0"/>
                    <a:cs typeface="Times New Roman" panose="02020603050405020304" pitchFamily="18" charset="0"/>
                  </a:rPr>
                  <a:t>Khi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thể</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tích</a:t>
                </a:r>
                <a:r>
                  <a:rPr lang="en-US" sz="3000" dirty="0">
                    <a:latin typeface="Times New Roman" panose="02020603050405020304" pitchFamily="18" charset="0"/>
                    <a:cs typeface="Times New Roman" panose="02020603050405020304" pitchFamily="18" charset="0"/>
                  </a:rPr>
                  <a:t> </a:t>
                </a:r>
                <a14:m>
                  <m:oMath xmlns:m="http://schemas.openxmlformats.org/officeDocument/2006/math">
                    <m:r>
                      <a:rPr lang="en-US" sz="30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3000" dirty="0">
                    <a:latin typeface="Times New Roman" panose="02020603050405020304" pitchFamily="18" charset="0"/>
                    <a:cs typeface="Times New Roman" panose="02020603050405020304" pitchFamily="18" charset="0"/>
                  </a:rPr>
                  <a:t>  300 ml </a:t>
                </a:r>
                <a:r>
                  <a:rPr lang="en-US" sz="3000" dirty="0" err="1">
                    <a:latin typeface="Times New Roman" panose="02020603050405020304" pitchFamily="18" charset="0"/>
                    <a:cs typeface="Times New Roman" panose="02020603050405020304" pitchFamily="18" charset="0"/>
                  </a:rPr>
                  <a:t>gây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cảm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giác</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buồn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a:t>
                </a:r>
              </a:p>
              <a:p>
                <a:pPr lvl="0"/>
                <a:r>
                  <a:rPr lang="vi-VN" sz="3000" dirty="0">
                    <a:latin typeface="Times New Roman" panose="02020603050405020304" pitchFamily="18" charset="0"/>
                    <a:cs typeface="Times New Roman" panose="02020603050405020304" pitchFamily="18" charset="0"/>
                  </a:rPr>
                  <a:t>Trẻ sơ sinh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khoảng</a:t>
                </a:r>
                <a:r>
                  <a:rPr lang="vi-VN" sz="3000" dirty="0">
                    <a:latin typeface="Times New Roman" panose="02020603050405020304" pitchFamily="18" charset="0"/>
                    <a:cs typeface="Times New Roman" panose="02020603050405020304" pitchFamily="18" charset="0"/>
                  </a:rPr>
                  <a:t> 20</a:t>
                </a:r>
                <a:r>
                  <a:rPr lang="en-US" sz="3000" dirty="0">
                    <a:latin typeface="Times New Roman" panose="02020603050405020304" pitchFamily="18" charset="0"/>
                    <a:cs typeface="Times New Roman" panose="02020603050405020304" pitchFamily="18" charset="0"/>
                  </a:rPr>
                  <a:t>- 30 </a:t>
                </a:r>
                <a:r>
                  <a:rPr lang="en-US" sz="3000" dirty="0" err="1">
                    <a:latin typeface="Times New Roman" panose="02020603050405020304" pitchFamily="18" charset="0"/>
                    <a:cs typeface="Times New Roman" panose="02020603050405020304" pitchFamily="18" charset="0"/>
                  </a:rPr>
                  <a:t>lần</a:t>
                </a:r>
                <a:r>
                  <a:rPr lang="en-US" sz="3000" dirty="0">
                    <a:latin typeface="Times New Roman" panose="02020603050405020304" pitchFamily="18" charset="0"/>
                    <a:cs typeface="Times New Roman" panose="02020603050405020304" pitchFamily="18" charset="0"/>
                  </a:rPr>
                  <a:t> </a:t>
                </a:r>
                <a:r>
                  <a:rPr lang="vi-VN" sz="3000" dirty="0">
                    <a:latin typeface="Times New Roman" panose="02020603050405020304" pitchFamily="18" charset="0"/>
                    <a:cs typeface="Times New Roman" panose="02020603050405020304" pitchFamily="18" charset="0"/>
                  </a:rPr>
                  <a:t> / ngày </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giảm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dần</a:t>
                </a:r>
                <a:r>
                  <a:rPr lang="vi-VN" sz="3000" dirty="0">
                    <a:latin typeface="Times New Roman" panose="02020603050405020304" pitchFamily="18" charset="0"/>
                    <a:cs typeface="Times New Roman" panose="02020603050405020304" pitchFamily="18" charset="0"/>
                  </a:rPr>
                  <a:t> trong 1 năm </a:t>
                </a:r>
                <a:r>
                  <a:rPr lang="en-US" sz="3000" dirty="0" err="1">
                    <a:latin typeface="Times New Roman" panose="02020603050405020304" pitchFamily="18" charset="0"/>
                    <a:cs typeface="Times New Roman" panose="02020603050405020304" pitchFamily="18" charset="0"/>
                  </a:rPr>
                  <a:t>đầu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Người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trưởng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thành</a:t>
                </a:r>
                <a:r>
                  <a:rPr lang="en-US" sz="3000" dirty="0">
                    <a:latin typeface="Times New Roman" panose="02020603050405020304" pitchFamily="18" charset="0"/>
                    <a:cs typeface="Times New Roman" panose="02020603050405020304" pitchFamily="18" charset="0"/>
                  </a:rPr>
                  <a:t> 5-8 </a:t>
                </a:r>
                <a:r>
                  <a:rPr lang="en-US" sz="3000" dirty="0" err="1">
                    <a:latin typeface="Times New Roman" panose="02020603050405020304" pitchFamily="18" charset="0"/>
                    <a:cs typeface="Times New Roman" panose="02020603050405020304" pitchFamily="18" charset="0"/>
                  </a:rPr>
                  <a:t>lần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ngày</a:t>
                </a:r>
                <a:r>
                  <a:rPr lang="en-US" sz="3000" dirty="0">
                    <a:latin typeface="Times New Roman" panose="02020603050405020304" pitchFamily="18" charset="0"/>
                    <a:cs typeface="Times New Roman" panose="02020603050405020304" pitchFamily="18" charset="0"/>
                  </a:rPr>
                  <a:t>. </a:t>
                </a:r>
              </a:p>
              <a:p>
                <a:pPr lvl="0"/>
                <a:r>
                  <a:rPr lang="vi-VN" sz="3000" dirty="0">
                    <a:latin typeface="Times New Roman" panose="02020603050405020304" pitchFamily="18" charset="0"/>
                    <a:cs typeface="Times New Roman" panose="02020603050405020304" pitchFamily="18" charset="0"/>
                  </a:rPr>
                  <a:t>1-2 tuổi: có ý thức</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về</a:t>
                </a:r>
                <a:r>
                  <a:rPr lang="vi-VN" sz="3000" dirty="0">
                    <a:latin typeface="Times New Roman" panose="02020603050405020304" pitchFamily="18" charset="0"/>
                    <a:cs typeface="Times New Roman" panose="02020603050405020304" pitchFamily="18" charset="0"/>
                  </a:rPr>
                  <a:t> cảm giác </a:t>
                </a:r>
                <a:r>
                  <a:rPr lang="en-US" sz="3000" dirty="0" err="1">
                    <a:latin typeface="Times New Roman" panose="02020603050405020304" pitchFamily="18" charset="0"/>
                    <a:cs typeface="Times New Roman" panose="02020603050405020304" pitchFamily="18" charset="0"/>
                  </a:rPr>
                  <a:t>đầy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bàng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quang</a:t>
                </a:r>
                <a:r>
                  <a:rPr lang="vi-VN" sz="3000" dirty="0">
                    <a:latin typeface="Times New Roman" panose="02020603050405020304" pitchFamily="18" charset="0"/>
                    <a:cs typeface="Times New Roman" panose="02020603050405020304" pitchFamily="18" charset="0"/>
                  </a:rPr>
                  <a:t>.</a:t>
                </a:r>
                <a:endParaRPr lang="en-US" sz="3000" dirty="0">
                  <a:latin typeface="Times New Roman" panose="02020603050405020304" pitchFamily="18" charset="0"/>
                  <a:cs typeface="Times New Roman" panose="02020603050405020304" pitchFamily="18" charset="0"/>
                </a:endParaRPr>
              </a:p>
              <a:p>
                <a:pPr lvl="0"/>
                <a:r>
                  <a:rPr lang="vi-VN" sz="3000" dirty="0">
                    <a:latin typeface="Times New Roman" panose="02020603050405020304" pitchFamily="18" charset="0"/>
                    <a:cs typeface="Times New Roman" panose="02020603050405020304" pitchFamily="18" charset="0"/>
                  </a:rPr>
                  <a:t>2-3 tuổi: </a:t>
                </a:r>
                <a:r>
                  <a:rPr lang="en-US" sz="3000" dirty="0" err="1">
                    <a:latin typeface="Times New Roman" panose="02020603050405020304" pitchFamily="18" charset="0"/>
                    <a:cs typeface="Times New Roman" panose="02020603050405020304" pitchFamily="18" charset="0"/>
                  </a:rPr>
                  <a:t>Bắt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đầu</a:t>
                </a:r>
                <a:r>
                  <a:rPr lang="en-US" sz="3000" dirty="0">
                    <a:latin typeface="Times New Roman" panose="02020603050405020304" pitchFamily="18" charset="0"/>
                    <a:cs typeface="Times New Roman" panose="02020603050405020304" pitchFamily="18" charset="0"/>
                  </a:rPr>
                  <a:t> k</a:t>
                </a:r>
                <a:r>
                  <a:rPr lang="vi-VN" sz="3000" dirty="0">
                    <a:latin typeface="Times New Roman" panose="02020603050405020304" pitchFamily="18" charset="0"/>
                    <a:cs typeface="Times New Roman" panose="02020603050405020304" pitchFamily="18" charset="0"/>
                  </a:rPr>
                  <a:t>hả năng </a:t>
                </a:r>
                <a:r>
                  <a:rPr lang="en-US" sz="3000" dirty="0" err="1">
                    <a:latin typeface="Times New Roman" panose="02020603050405020304" pitchFamily="18" charset="0"/>
                    <a:cs typeface="Times New Roman" panose="02020603050405020304" pitchFamily="18" charset="0"/>
                  </a:rPr>
                  <a:t>nín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chủ</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động</a:t>
                </a:r>
                <a:endParaRPr lang="en-US" sz="3000" dirty="0">
                  <a:latin typeface="Times New Roman" panose="02020603050405020304" pitchFamily="18" charset="0"/>
                  <a:cs typeface="Times New Roman" panose="02020603050405020304" pitchFamily="18" charset="0"/>
                </a:endParaRPr>
              </a:p>
              <a:p>
                <a:pPr lvl="0"/>
                <a:r>
                  <a:rPr lang="vi-VN" sz="3000" dirty="0">
                    <a:latin typeface="Times New Roman" panose="02020603050405020304" pitchFamily="18" charset="0"/>
                    <a:cs typeface="Times New Roman" panose="02020603050405020304" pitchFamily="18" charset="0"/>
                  </a:rPr>
                  <a:t>3-4 tuổi: </a:t>
                </a:r>
                <a:r>
                  <a:rPr lang="en-US" sz="3000" dirty="0" err="1">
                    <a:latin typeface="Times New Roman" panose="02020603050405020304" pitchFamily="18" charset="0"/>
                    <a:cs typeface="Times New Roman" panose="02020603050405020304" pitchFamily="18" charset="0"/>
                  </a:rPr>
                  <a:t>Kiểm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soát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được</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sự</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tương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đối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hoàn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hảo</a:t>
                </a:r>
                <a:endParaRPr lang="en-US" sz="3000" dirty="0">
                  <a:latin typeface="Times New Roman" panose="02020603050405020304" pitchFamily="18" charset="0"/>
                  <a:cs typeface="Times New Roman" panose="02020603050405020304" pitchFamily="18" charset="0"/>
                </a:endParaRPr>
              </a:p>
              <a:p>
                <a:pPr lvl="0"/>
                <a:r>
                  <a:rPr lang="vi-VN" sz="3000" dirty="0">
                    <a:latin typeface="Times New Roman" panose="02020603050405020304" pitchFamily="18" charset="0"/>
                    <a:cs typeface="Times New Roman" panose="02020603050405020304" pitchFamily="18" charset="0"/>
                  </a:rPr>
                  <a:t> 4 tuổi, hầu hết trẻ em </a:t>
                </a:r>
                <a:r>
                  <a:rPr lang="en-US" sz="3000" dirty="0" err="1">
                    <a:latin typeface="Times New Roman" panose="02020603050405020304" pitchFamily="18" charset="0"/>
                    <a:cs typeface="Times New Roman" panose="02020603050405020304" pitchFamily="18" charset="0"/>
                  </a:rPr>
                  <a:t>có</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thể</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như</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người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trưởng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thành</a:t>
                </a:r>
                <a:endParaRPr lang="en-US" sz="3000"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D0E33F6D-5241-1141-84A1-5437691DC4A6}"/>
                  </a:ext>
                </a:extLst>
              </p:cNvPr>
              <p:cNvSpPr>
                <a:spLocks noGrp="1" noRot="1" noChangeAspect="1" noMove="1" noResize="1" noEditPoints="1" noAdjustHandles="1" noChangeArrowheads="1" noChangeShapeType="1" noTextEdit="1"/>
              </p:cNvSpPr>
              <p:nvPr>
                <p:ph idx="1"/>
              </p:nvPr>
            </p:nvSpPr>
            <p:spPr>
              <a:xfrm>
                <a:off x="479503" y="2015732"/>
                <a:ext cx="10575352" cy="3883263"/>
              </a:xfrm>
              <a:blipFill>
                <a:blip r:embed="rId2"/>
                <a:stretch>
                  <a:fillRect l="-720" t="-980"/>
                </a:stretch>
              </a:blipFill>
            </p:spPr>
            <p:txBody>
              <a:bodyPr/>
              <a:lstStyle/>
              <a:p>
                <a:r>
                  <a:rPr lang="en-US">
                    <a:noFill/>
                  </a:rPr>
                  <a:t> </a:t>
                </a:r>
              </a:p>
            </p:txBody>
          </p:sp>
        </mc:Fallback>
      </mc:AlternateContent>
    </p:spTree>
    <p:extLst>
      <p:ext uri="{BB962C8B-B14F-4D97-AF65-F5344CB8AC3E}">
        <p14:creationId xmlns:p14="http://schemas.microsoft.com/office/powerpoint/2010/main" val="57616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F69CB-B377-014E-A52F-18E232CF5CA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BÀNG QUANG</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59A61A5-FEBB-5A48-B756-716B462C316E}"/>
              </a:ext>
            </a:extLst>
          </p:cNvPr>
          <p:cNvSpPr>
            <a:spLocks noGrp="1"/>
          </p:cNvSpPr>
          <p:nvPr>
            <p:ph idx="1"/>
          </p:nvPr>
        </p:nvSpPr>
        <p:spPr>
          <a:xfrm>
            <a:off x="1451579" y="2015732"/>
            <a:ext cx="9603275" cy="3450613"/>
          </a:xfrm>
        </p:spPr>
        <p:txBody>
          <a:bodyPr>
            <a:normAutofit fontScale="85000" lnSpcReduction="20000"/>
          </a:bodyPr>
          <a:lstStyle/>
          <a:p>
            <a:r>
              <a:rPr lang="en-US" sz="2800" dirty="0" err="1">
                <a:latin typeface="Times New Roman" panose="02020603050405020304" pitchFamily="18" charset="0"/>
                <a:cs typeface="Times New Roman" panose="02020603050405020304" pitchFamily="18" charset="0"/>
              </a:rPr>
              <a:t>Công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tính</a:t>
            </a:r>
            <a:r>
              <a:rPr lang="en-US" sz="2800" dirty="0">
                <a:latin typeface="Times New Roman" panose="02020603050405020304" pitchFamily="18" charset="0"/>
                <a:cs typeface="Times New Roman" panose="02020603050405020304" pitchFamily="18" charset="0"/>
              </a:rPr>
              <a:t> dung </a:t>
            </a:r>
            <a:r>
              <a:rPr lang="en-US" sz="2800" dirty="0" err="1">
                <a:latin typeface="Times New Roman" panose="02020603050405020304" pitchFamily="18" charset="0"/>
                <a:cs typeface="Times New Roman" panose="02020603050405020304" pitchFamily="18" charset="0"/>
              </a:rPr>
              <a:t>tích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 </a:t>
            </a:r>
          </a:p>
          <a:p>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Tuổi</a:t>
            </a:r>
            <a:r>
              <a:rPr lang="en-US" sz="2800" b="1" dirty="0">
                <a:latin typeface="Times New Roman" panose="02020603050405020304" pitchFamily="18" charset="0"/>
                <a:cs typeface="Times New Roman" panose="02020603050405020304" pitchFamily="18" charset="0"/>
              </a:rPr>
              <a:t> + 2) x 30 = Dung </a:t>
            </a:r>
            <a:r>
              <a:rPr lang="en-US" sz="2800" b="1" dirty="0" err="1">
                <a:latin typeface="Times New Roman" panose="02020603050405020304" pitchFamily="18" charset="0"/>
                <a:cs typeface="Times New Roman" panose="02020603050405020304" pitchFamily="18" charset="0"/>
              </a:rPr>
              <a:t>tích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bàng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quang</a:t>
            </a:r>
            <a:endParaRPr lang="en-US" sz="2800" dirty="0">
              <a:latin typeface="Times New Roman" panose="02020603050405020304" pitchFamily="18" charset="0"/>
              <a:cs typeface="Times New Roman" panose="02020603050405020304" pitchFamily="18" charset="0"/>
            </a:endParaRPr>
          </a:p>
          <a:p>
            <a:pPr lvl="0"/>
            <a:r>
              <a:rPr lang="nl-BE" sz="2800" dirty="0">
                <a:latin typeface="Times New Roman" panose="02020603050405020304" pitchFamily="18" charset="0"/>
                <a:cs typeface="Times New Roman" panose="02020603050405020304" pitchFamily="18" charset="0"/>
              </a:rPr>
              <a:t>Dung tích bàng quang </a:t>
            </a:r>
            <a:r>
              <a:rPr lang="vi-VN" sz="2800" dirty="0">
                <a:latin typeface="Times New Roman" panose="02020603050405020304" pitchFamily="18" charset="0"/>
                <a:cs typeface="Times New Roman" panose="02020603050405020304" pitchFamily="18" charset="0"/>
              </a:rPr>
              <a:t>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chừng</a:t>
            </a:r>
            <a:endParaRPr lang="en-US" sz="2800" dirty="0">
              <a:latin typeface="Times New Roman" panose="02020603050405020304" pitchFamily="18" charset="0"/>
              <a:cs typeface="Times New Roman" panose="02020603050405020304" pitchFamily="18" charset="0"/>
            </a:endParaRPr>
          </a:p>
          <a:p>
            <a:r>
              <a:rPr lang="nl-BE" sz="2800" dirty="0">
                <a:latin typeface="Times New Roman" panose="02020603050405020304" pitchFamily="18" charset="0"/>
                <a:cs typeface="Times New Roman" panose="02020603050405020304" pitchFamily="18" charset="0"/>
              </a:rPr>
              <a:t>1 Y = 80 – 90 ml</a:t>
            </a:r>
            <a:endParaRPr lang="en-US" sz="2800" dirty="0">
              <a:latin typeface="Times New Roman" panose="02020603050405020304" pitchFamily="18" charset="0"/>
              <a:cs typeface="Times New Roman" panose="02020603050405020304" pitchFamily="18" charset="0"/>
            </a:endParaRPr>
          </a:p>
          <a:p>
            <a:r>
              <a:rPr lang="nl-BE" sz="2800" dirty="0">
                <a:latin typeface="Times New Roman" panose="02020603050405020304" pitchFamily="18" charset="0"/>
                <a:cs typeface="Times New Roman" panose="02020603050405020304" pitchFamily="18" charset="0"/>
              </a:rPr>
              <a:t>5 Y = 190 – 210 ml</a:t>
            </a:r>
            <a:endParaRPr lang="en-US" sz="2800" dirty="0">
              <a:latin typeface="Times New Roman" panose="02020603050405020304" pitchFamily="18" charset="0"/>
              <a:cs typeface="Times New Roman" panose="02020603050405020304" pitchFamily="18" charset="0"/>
            </a:endParaRPr>
          </a:p>
          <a:p>
            <a:r>
              <a:rPr lang="nl-BE" sz="2800" dirty="0">
                <a:latin typeface="Times New Roman" panose="02020603050405020304" pitchFamily="18" charset="0"/>
                <a:cs typeface="Times New Roman" panose="02020603050405020304" pitchFamily="18" charset="0"/>
              </a:rPr>
              <a:t>10 Y = 320 – 360 ml</a:t>
            </a:r>
            <a:endParaRPr lang="en-US" sz="2800" dirty="0">
              <a:latin typeface="Times New Roman" panose="02020603050405020304" pitchFamily="18" charset="0"/>
              <a:cs typeface="Times New Roman" panose="02020603050405020304" pitchFamily="18" charset="0"/>
            </a:endParaRPr>
          </a:p>
          <a:p>
            <a:r>
              <a:rPr lang="nl-BE" sz="2800" dirty="0">
                <a:latin typeface="Times New Roman" panose="02020603050405020304" pitchFamily="18" charset="0"/>
                <a:cs typeface="Times New Roman" panose="02020603050405020304" pitchFamily="18" charset="0"/>
              </a:rPr>
              <a:t>14 Y = 500 ml</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83903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F69CB-B377-014E-A52F-18E232CF5CAE}"/>
              </a:ext>
            </a:extLst>
          </p:cNvPr>
          <p:cNvSpPr>
            <a:spLocks noGrp="1"/>
          </p:cNvSpPr>
          <p:nvPr>
            <p:ph type="title"/>
          </p:nvPr>
        </p:nvSpPr>
        <p:spPr>
          <a:xfrm>
            <a:off x="390293" y="613316"/>
            <a:ext cx="10664561" cy="780585"/>
          </a:xfrm>
        </p:spPr>
        <p:txBody>
          <a:bodyPr>
            <a:noAutofit/>
          </a:bodyPr>
          <a:lstStyle/>
          <a:p>
            <a:r>
              <a:rPr lang="en-US" sz="3600" b="1" dirty="0">
                <a:latin typeface="Times New Roman" panose="02020603050405020304" pitchFamily="18" charset="0"/>
                <a:cs typeface="Times New Roman" panose="02020603050405020304" pitchFamily="18" charset="0"/>
              </a:rPr>
              <a:t>BÀNG QUANG</a:t>
            </a:r>
            <a:r>
              <a:rPr lang="en-US" sz="3600"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59A61A5-FEBB-5A48-B756-716B462C316E}"/>
              </a:ext>
            </a:extLst>
          </p:cNvPr>
          <p:cNvSpPr>
            <a:spLocks noGrp="1"/>
          </p:cNvSpPr>
          <p:nvPr>
            <p:ph idx="1"/>
          </p:nvPr>
        </p:nvSpPr>
        <p:spPr>
          <a:xfrm>
            <a:off x="271463" y="1806498"/>
            <a:ext cx="8372475" cy="4059044"/>
          </a:xfrm>
        </p:spPr>
        <p:txBody>
          <a:bodyPr>
            <a:noAutofit/>
          </a:bodyPr>
          <a:lstStyle/>
          <a:p>
            <a:r>
              <a:rPr lang="en-US" sz="2400" dirty="0" err="1">
                <a:latin typeface="Times New Roman" panose="02020603050405020304" pitchFamily="18" charset="0"/>
                <a:cs typeface="Times New Roman" panose="02020603050405020304" pitchFamily="18" charset="0"/>
              </a:rPr>
              <a:t>Bàng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a:t>
            </a:r>
            <a:r>
              <a:rPr lang="en-US" sz="2400" dirty="0">
                <a:latin typeface="Times New Roman" panose="02020603050405020304" pitchFamily="18" charset="0"/>
                <a:cs typeface="Times New Roman" panose="02020603050405020304" pitchFamily="18" charset="0"/>
              </a:rPr>
              <a:t> bao </a:t>
            </a:r>
            <a:r>
              <a:rPr lang="en-US" sz="2400" dirty="0" err="1">
                <a:latin typeface="Times New Roman" panose="02020603050405020304" pitchFamily="18" charset="0"/>
                <a:cs typeface="Times New Roman" panose="02020603050405020304" pitchFamily="18" charset="0"/>
              </a:rPr>
              <a:t>gồm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bốn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riêng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biệt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ngoài</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1. Serosa –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mô</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kết</a:t>
            </a:r>
            <a:r>
              <a:rPr lang="en-US" sz="2400" dirty="0">
                <a:latin typeface="Times New Roman" panose="02020603050405020304" pitchFamily="18" charset="0"/>
                <a:cs typeface="Times New Roman" panose="02020603050405020304" pitchFamily="18" charset="0"/>
              </a:rPr>
              <a:t> bao</a:t>
            </a:r>
            <a:r>
              <a:rPr lang="vi-VN" sz="2400" dirty="0">
                <a:latin typeface="Times New Roman" panose="02020603050405020304" pitchFamily="18" charset="0"/>
                <a:cs typeface="Times New Roman" panose="02020603050405020304" pitchFamily="18" charset="0"/>
              </a:rPr>
              <a:t> bọc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ngoài</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2.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Detrusor -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ở</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giữa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vòng</a:t>
            </a:r>
            <a:r>
              <a:rPr lang="en-US" sz="2400" dirty="0">
                <a:latin typeface="Times New Roman" panose="02020603050405020304" pitchFamily="18" charset="0"/>
                <a:cs typeface="Times New Roman" panose="02020603050405020304" pitchFamily="18" charset="0"/>
              </a:rPr>
              <a:t> xen </a:t>
            </a:r>
            <a:r>
              <a:rPr lang="en-US" sz="2400" dirty="0" err="1">
                <a:latin typeface="Times New Roman" panose="02020603050405020304" pitchFamily="18" charset="0"/>
                <a:cs typeface="Times New Roman" panose="02020603050405020304" pitchFamily="18" charset="0"/>
              </a:rPr>
              <a:t>kẽ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sợi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chạy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theo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mọi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hướng</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3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dưới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biểu</a:t>
            </a:r>
            <a:r>
              <a:rPr lang="vi-VN" sz="2400" dirty="0">
                <a:latin typeface="Times New Roman" panose="02020603050405020304" pitchFamily="18" charset="0"/>
                <a:cs typeface="Times New Roman" panose="02020603050405020304" pitchFamily="18" charset="0"/>
              </a:rPr>
              <a:t> mô</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ngay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dưới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trò</a:t>
            </a:r>
            <a:r>
              <a:rPr lang="en-US" sz="2400" dirty="0">
                <a:latin typeface="Times New Roman" panose="02020603050405020304" pitchFamily="18" charset="0"/>
                <a:cs typeface="Times New Roman" panose="02020603050405020304" pitchFamily="18" charset="0"/>
              </a:rPr>
              <a:t> TĐC</a:t>
            </a:r>
            <a:r>
              <a:rPr lang="vi-VN" sz="2400" dirty="0">
                <a:latin typeface="Times New Roman" panose="02020603050405020304" pitchFamily="18" charset="0"/>
                <a:cs typeface="Times New Roman" panose="02020603050405020304" pitchFamily="18" charset="0"/>
              </a:rPr>
              <a:t> và kiểm soát chức năng BQ</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4. Urothelium – </a:t>
            </a:r>
            <a:r>
              <a:rPr lang="vi-VN" sz="2400" dirty="0">
                <a:latin typeface="Times New Roman" panose="02020603050405020304" pitchFamily="18" charset="0"/>
                <a:cs typeface="Times New Roman" panose="02020603050405020304" pitchFamily="18" charset="0"/>
              </a:rPr>
              <a:t>là lớp biểu mô</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đàn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thấm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nước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tốc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độ</a:t>
            </a:r>
            <a:r>
              <a:rPr lang="en-US" sz="2400" dirty="0">
                <a:latin typeface="Times New Roman" panose="02020603050405020304" pitchFamily="18" charset="0"/>
                <a:cs typeface="Times New Roman" panose="02020603050405020304" pitchFamily="18" charset="0"/>
              </a:rPr>
              <a:t> TĐC </a:t>
            </a:r>
            <a:r>
              <a:rPr lang="en-US" sz="2400" dirty="0" err="1">
                <a:latin typeface="Times New Roman" panose="02020603050405020304" pitchFamily="18" charset="0"/>
                <a:cs typeface="Times New Roman" panose="02020603050405020304" pitchFamily="18" charset="0"/>
              </a:rPr>
              <a:t>cao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kiểm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soát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chức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năng</a:t>
            </a:r>
            <a:r>
              <a:rPr lang="en-US" sz="2400" dirty="0">
                <a:latin typeface="Times New Roman" panose="02020603050405020304" pitchFamily="18" charset="0"/>
                <a:cs typeface="Times New Roman" panose="02020603050405020304" pitchFamily="18" charset="0"/>
              </a:rPr>
              <a:t> BQ</a:t>
            </a:r>
          </a:p>
        </p:txBody>
      </p:sp>
      <p:pic>
        <p:nvPicPr>
          <p:cNvPr id="4" name="Picture 3">
            <a:extLst>
              <a:ext uri="{FF2B5EF4-FFF2-40B4-BE49-F238E27FC236}">
                <a16:creationId xmlns:a16="http://schemas.microsoft.com/office/drawing/2014/main" id="{5440DE6C-4339-AA46-A77B-A55C2296FE2E}"/>
              </a:ext>
            </a:extLst>
          </p:cNvPr>
          <p:cNvPicPr/>
          <p:nvPr/>
        </p:nvPicPr>
        <p:blipFill rotWithShape="1">
          <a:blip r:embed="rId2"/>
          <a:srcRect l="9157" t="4365"/>
          <a:stretch/>
        </p:blipFill>
        <p:spPr>
          <a:xfrm>
            <a:off x="9032371" y="741556"/>
            <a:ext cx="2888166" cy="2687444"/>
          </a:xfrm>
          <a:prstGeom prst="rect">
            <a:avLst/>
          </a:prstGeom>
        </p:spPr>
      </p:pic>
      <p:cxnSp>
        <p:nvCxnSpPr>
          <p:cNvPr id="7" name="Straight Arrow Connector 6">
            <a:extLst>
              <a:ext uri="{FF2B5EF4-FFF2-40B4-BE49-F238E27FC236}">
                <a16:creationId xmlns:a16="http://schemas.microsoft.com/office/drawing/2014/main" id="{7452EC7E-77D1-CB49-BDFC-FE10EA2182A5}"/>
              </a:ext>
            </a:extLst>
          </p:cNvPr>
          <p:cNvCxnSpPr/>
          <p:nvPr/>
        </p:nvCxnSpPr>
        <p:spPr>
          <a:xfrm>
            <a:off x="6313714" y="2085278"/>
            <a:ext cx="2721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351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F69CB-B377-014E-A52F-18E232CF5CAE}"/>
              </a:ext>
            </a:extLst>
          </p:cNvPr>
          <p:cNvSpPr>
            <a:spLocks noGrp="1"/>
          </p:cNvSpPr>
          <p:nvPr>
            <p:ph type="title"/>
          </p:nvPr>
        </p:nvSpPr>
        <p:spPr>
          <a:xfrm>
            <a:off x="1393903" y="412596"/>
            <a:ext cx="6802243" cy="892098"/>
          </a:xfrm>
        </p:spPr>
        <p:txBody>
          <a:bodyPr/>
          <a:lstStyle/>
          <a:p>
            <a:r>
              <a:rPr lang="en-US" b="1" dirty="0">
                <a:latin typeface="Times New Roman" panose="02020603050405020304" pitchFamily="18" charset="0"/>
                <a:cs typeface="Times New Roman" panose="02020603050405020304" pitchFamily="18" charset="0"/>
              </a:rPr>
              <a:t>BÀNG QUANG</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59A61A5-FEBB-5A48-B756-716B462C316E}"/>
              </a:ext>
            </a:extLst>
          </p:cNvPr>
          <p:cNvSpPr>
            <a:spLocks noGrp="1"/>
          </p:cNvSpPr>
          <p:nvPr>
            <p:ph idx="1"/>
          </p:nvPr>
        </p:nvSpPr>
        <p:spPr>
          <a:xfrm>
            <a:off x="447970" y="2152185"/>
            <a:ext cx="11004332" cy="3668752"/>
          </a:xfrm>
        </p:spPr>
        <p:txBody>
          <a:bodyPr>
            <a:normAutofit fontScale="92500" lnSpcReduction="20000"/>
          </a:bodyPr>
          <a:lstStyle/>
          <a:p>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lòng</a:t>
            </a:r>
            <a:r>
              <a:rPr lang="en-US" sz="2800" dirty="0">
                <a:latin typeface="Times New Roman" panose="02020603050405020304" pitchFamily="18" charset="0"/>
                <a:cs typeface="Times New Roman" panose="02020603050405020304" pitchFamily="18" charset="0"/>
              </a:rPr>
              <a:t> BQ: tam </a:t>
            </a:r>
            <a:r>
              <a:rPr lang="en-US" sz="2800" dirty="0" err="1">
                <a:latin typeface="Times New Roman" panose="02020603050405020304" pitchFamily="18" charset="0"/>
                <a:cs typeface="Times New Roman" panose="02020603050405020304" pitchFamily="18" charset="0"/>
              </a:rPr>
              <a:t>giác</a:t>
            </a:r>
            <a:r>
              <a:rPr lang="en-US" sz="2800" dirty="0">
                <a:latin typeface="Times New Roman" panose="02020603050405020304" pitchFamily="18" charset="0"/>
                <a:cs typeface="Times New Roman" panose="02020603050405020304" pitchFamily="18" charset="0"/>
              </a:rPr>
              <a:t> BQ</a:t>
            </a:r>
            <a:r>
              <a:rPr lang="vi-VN" sz="2800" dirty="0">
                <a:latin typeface="Times New Roman" panose="02020603050405020304" pitchFamily="18" charset="0"/>
                <a:cs typeface="Times New Roman" panose="02020603050405020304" pitchFamily="18" charset="0"/>
              </a:rPr>
              <a:t> (tam giác </a:t>
            </a:r>
            <a:r>
              <a:rPr lang="en-US" sz="2800" dirty="0">
                <a:latin typeface="Times New Roman" panose="02020603050405020304" pitchFamily="18" charset="0"/>
                <a:cs typeface="Times New Roman" panose="02020603050405020304" pitchFamily="18" charset="0"/>
              </a:rPr>
              <a:t>Trigone</a:t>
            </a:r>
            <a:r>
              <a:rPr lang="vi-VN"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p>
          <a:p>
            <a:pPr>
              <a:buFont typeface="Wingdings" pitchFamily="2" charset="2"/>
              <a:buChar char="ü"/>
            </a:pPr>
            <a:r>
              <a:rPr lang="en-US" sz="2800" dirty="0" err="1">
                <a:latin typeface="Times New Roman" panose="02020603050405020304" pitchFamily="18" charset="0"/>
                <a:cs typeface="Times New Roman" panose="02020603050405020304" pitchFamily="18" charset="0"/>
              </a:rPr>
              <a:t>Chứa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đám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tạp</a:t>
            </a:r>
            <a:r>
              <a:rPr lang="en-US" sz="2800" dirty="0">
                <a:latin typeface="Times New Roman" panose="02020603050405020304" pitchFamily="18" charset="0"/>
                <a:cs typeface="Times New Roman" panose="02020603050405020304" pitchFamily="18" charset="0"/>
              </a:rPr>
              <a:t>.</a:t>
            </a:r>
            <a:endParaRPr lang="vi-VN" sz="2800" dirty="0">
              <a:latin typeface="Times New Roman" panose="02020603050405020304" pitchFamily="18" charset="0"/>
              <a:cs typeface="Times New Roman" panose="02020603050405020304" pitchFamily="18" charset="0"/>
            </a:endParaRPr>
          </a:p>
          <a:p>
            <a:pPr>
              <a:buFont typeface="Wingdings" pitchFamily="2" charset="2"/>
              <a:buChar char="ü"/>
            </a:pPr>
            <a:r>
              <a:rPr lang="vi-VN" sz="2800" dirty="0">
                <a:latin typeface="Times New Roman" panose="02020603050405020304" pitchFamily="18" charset="0"/>
                <a:cs typeface="Times New Roman" panose="02020603050405020304" pitchFamily="18" charset="0"/>
              </a:rPr>
              <a:t>Vai trò quan trọng trong hệ thống van một chiều của niệu quản </a:t>
            </a:r>
          </a:p>
          <a:p>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cổ</a:t>
            </a:r>
            <a:r>
              <a:rPr lang="en-US" sz="2800" dirty="0">
                <a:latin typeface="Times New Roman" panose="02020603050405020304" pitchFamily="18" charset="0"/>
                <a:cs typeface="Times New Roman" panose="02020603050405020304" pitchFamily="18" charset="0"/>
              </a:rPr>
              <a:t> BQ :</a:t>
            </a:r>
          </a:p>
          <a:p>
            <a:pPr>
              <a:buFont typeface="Wingdings" pitchFamily="2" charset="2"/>
              <a:buChar char="ü"/>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vòng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a:t>
            </a:r>
            <a:r>
              <a:rPr lang="en-US" sz="2800" dirty="0">
                <a:latin typeface="Times New Roman" panose="02020603050405020304" pitchFamily="18" charset="0"/>
                <a:cs typeface="Times New Roman" panose="02020603050405020304" pitchFamily="18" charset="0"/>
              </a:rPr>
              <a:t> . </a:t>
            </a:r>
          </a:p>
          <a:p>
            <a:pPr>
              <a:buFont typeface="Wingdings" pitchFamily="2" charset="2"/>
              <a:buChar char="ü"/>
            </a:pP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vòng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trung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muốn</a:t>
            </a:r>
            <a:r>
              <a:rPr lang="en-US" sz="2800" dirty="0">
                <a:latin typeface="Times New Roman" panose="02020603050405020304" pitchFamily="18" charset="0"/>
                <a:cs typeface="Times New Roman" panose="02020603050405020304" pitchFamily="18" charset="0"/>
              </a:rPr>
              <a:t>.</a:t>
            </a:r>
          </a:p>
          <a:p>
            <a:endParaRPr lang="en-US" dirty="0"/>
          </a:p>
        </p:txBody>
      </p:sp>
      <p:pic>
        <p:nvPicPr>
          <p:cNvPr id="4" name="Picture 3">
            <a:extLst>
              <a:ext uri="{FF2B5EF4-FFF2-40B4-BE49-F238E27FC236}">
                <a16:creationId xmlns:a16="http://schemas.microsoft.com/office/drawing/2014/main" id="{98EB9362-4004-A04E-A243-9BBF3A898BAA}"/>
              </a:ext>
            </a:extLst>
          </p:cNvPr>
          <p:cNvPicPr/>
          <p:nvPr/>
        </p:nvPicPr>
        <p:blipFill rotWithShape="1">
          <a:blip r:embed="rId2"/>
          <a:srcRect b="6911"/>
          <a:stretch/>
        </p:blipFill>
        <p:spPr bwMode="auto">
          <a:xfrm>
            <a:off x="8341112" y="111512"/>
            <a:ext cx="3676015" cy="31111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2570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DDA9-6618-6E45-A3E7-D0D3BB54CC5A}"/>
              </a:ext>
            </a:extLst>
          </p:cNvPr>
          <p:cNvSpPr>
            <a:spLocks noGrp="1"/>
          </p:cNvSpPr>
          <p:nvPr>
            <p:ph type="title"/>
          </p:nvPr>
        </p:nvSpPr>
        <p:spPr>
          <a:xfrm>
            <a:off x="479504" y="613317"/>
            <a:ext cx="3334214" cy="679351"/>
          </a:xfrm>
        </p:spPr>
        <p:txBody>
          <a:bodyPr/>
          <a:lstStyle/>
          <a:p>
            <a:r>
              <a:rPr lang="en-US" b="1" dirty="0">
                <a:latin typeface="Times New Roman" panose="02020603050405020304" pitchFamily="18" charset="0"/>
                <a:cs typeface="Times New Roman" panose="02020603050405020304" pitchFamily="18" charset="0"/>
              </a:rPr>
              <a:t>NIỆU ĐẠO</a:t>
            </a:r>
          </a:p>
        </p:txBody>
      </p:sp>
      <p:sp>
        <p:nvSpPr>
          <p:cNvPr id="3" name="Content Placeholder 2">
            <a:extLst>
              <a:ext uri="{FF2B5EF4-FFF2-40B4-BE49-F238E27FC236}">
                <a16:creationId xmlns:a16="http://schemas.microsoft.com/office/drawing/2014/main" id="{CD2455CB-4FBE-4945-8B7D-DF74592A0E73}"/>
              </a:ext>
            </a:extLst>
          </p:cNvPr>
          <p:cNvSpPr>
            <a:spLocks noGrp="1"/>
          </p:cNvSpPr>
          <p:nvPr>
            <p:ph idx="1"/>
          </p:nvPr>
        </p:nvSpPr>
        <p:spPr>
          <a:xfrm>
            <a:off x="278781" y="1828800"/>
            <a:ext cx="9578898" cy="3637546"/>
          </a:xfrm>
        </p:spPr>
        <p:txBody>
          <a:bodyPr>
            <a:noAutofit/>
          </a:bodyPr>
          <a:lstStyle/>
          <a:p>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2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nằm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cổ</a:t>
            </a:r>
            <a:r>
              <a:rPr lang="en-US" sz="2800" dirty="0">
                <a:latin typeface="Times New Roman" panose="02020603050405020304" pitchFamily="18" charset="0"/>
                <a:cs typeface="Times New Roman" panose="02020603050405020304" pitchFamily="18" charset="0"/>
              </a:rPr>
              <a:t> BQ: </a:t>
            </a:r>
            <a:r>
              <a:rPr lang="en-US" sz="2800" b="1" dirty="0" err="1">
                <a:latin typeface="Times New Roman" panose="02020603050405020304" pitchFamily="18" charset="0"/>
                <a:cs typeface="Times New Roman" panose="02020603050405020304" pitchFamily="18" charset="0"/>
              </a:rPr>
              <a:t>cơ</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thắt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cơ</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thắt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a:t>
            </a:r>
          </a:p>
          <a:p>
            <a:r>
              <a:rPr lang="vi-VN" sz="2800" dirty="0">
                <a:latin typeface="Times New Roman" panose="02020603050405020304" pitchFamily="18" charset="0"/>
                <a:cs typeface="Times New Roman" panose="02020603050405020304" pitchFamily="18" charset="0"/>
              </a:rPr>
              <a:t>Ở nam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tuyến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vi-VN" sz="2800" dirty="0">
                <a:latin typeface="Times New Roman" panose="02020603050405020304" pitchFamily="18" charset="0"/>
                <a:cs typeface="Times New Roman" panose="02020603050405020304" pitchFamily="18" charset="0"/>
              </a:rPr>
              <a:t> 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vòng</a:t>
            </a: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p>
          <a:p>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cổ</a:t>
            </a:r>
            <a:r>
              <a:rPr lang="en-US" sz="2800" dirty="0">
                <a:latin typeface="Times New Roman" panose="02020603050405020304" pitchFamily="18" charset="0"/>
                <a:cs typeface="Times New Roman" panose="02020603050405020304" pitchFamily="18" charset="0"/>
              </a:rPr>
              <a:t> BQ </a:t>
            </a:r>
            <a:r>
              <a:rPr lang="en-US" sz="2800" dirty="0" err="1">
                <a:latin typeface="Times New Roman" panose="02020603050405020304" pitchFamily="18" charset="0"/>
                <a:cs typeface="Times New Roman" panose="02020603050405020304" pitchFamily="18" charset="0"/>
              </a:rPr>
              <a:t>nam</a:t>
            </a: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hoạt 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mạnh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HĐ</a:t>
            </a:r>
            <a:r>
              <a:rPr lang="vi-VN" sz="2800" dirty="0">
                <a:latin typeface="Times New Roman" panose="02020603050405020304" pitchFamily="18" charset="0"/>
                <a:cs typeface="Times New Roman" panose="02020603050405020304" pitchFamily="18" charset="0"/>
              </a:rPr>
              <a:t> của 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chặn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HĐ TD. </a:t>
            </a:r>
          </a:p>
          <a:p>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nữ</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vòng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vi-VN" sz="2800" dirty="0">
                <a:latin typeface="Times New Roman" panose="02020603050405020304" pitchFamily="18" charset="0"/>
                <a:cs typeface="Times New Roman" panose="02020603050405020304" pitchFamily="18" charset="0"/>
              </a:rPr>
              <a:t> 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hơn</a:t>
            </a: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vi-VN" sz="2800" dirty="0">
                <a:latin typeface="Times New Roman" panose="02020603050405020304" pitchFamily="18" charset="0"/>
                <a:cs typeface="Times New Roman" panose="02020603050405020304" pitchFamily="18" charset="0"/>
              </a:rPr>
              <a:t> cũng </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ngắn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hơn</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Nữ</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hơn</a:t>
            </a: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62B0DEA-C3E7-2D45-8F3D-60469BF14058}"/>
              </a:ext>
            </a:extLst>
          </p:cNvPr>
          <p:cNvPicPr>
            <a:picLocks noChangeAspect="1"/>
          </p:cNvPicPr>
          <p:nvPr/>
        </p:nvPicPr>
        <p:blipFill rotWithShape="1">
          <a:blip r:embed="rId2"/>
          <a:srcRect l="41434" t="24227" r="-1" b="3740"/>
          <a:stretch/>
        </p:blipFill>
        <p:spPr>
          <a:xfrm>
            <a:off x="9530004" y="256479"/>
            <a:ext cx="2661996" cy="2364059"/>
          </a:xfrm>
          <a:prstGeom prst="rect">
            <a:avLst/>
          </a:prstGeom>
        </p:spPr>
      </p:pic>
      <p:pic>
        <p:nvPicPr>
          <p:cNvPr id="7" name="Picture 6">
            <a:extLst>
              <a:ext uri="{FF2B5EF4-FFF2-40B4-BE49-F238E27FC236}">
                <a16:creationId xmlns:a16="http://schemas.microsoft.com/office/drawing/2014/main" id="{7E56ED6E-42E5-FE48-AA21-D01FB787F1D5}"/>
              </a:ext>
            </a:extLst>
          </p:cNvPr>
          <p:cNvPicPr>
            <a:picLocks noChangeAspect="1"/>
          </p:cNvPicPr>
          <p:nvPr/>
        </p:nvPicPr>
        <p:blipFill rotWithShape="1">
          <a:blip r:embed="rId2"/>
          <a:srcRect l="915" t="24227" r="37580" b="10452"/>
          <a:stretch/>
        </p:blipFill>
        <p:spPr>
          <a:xfrm flipH="1">
            <a:off x="9530004" y="2786430"/>
            <a:ext cx="2661995" cy="2143784"/>
          </a:xfrm>
          <a:prstGeom prst="rect">
            <a:avLst/>
          </a:prstGeom>
        </p:spPr>
      </p:pic>
    </p:spTree>
    <p:extLst>
      <p:ext uri="{BB962C8B-B14F-4D97-AF65-F5344CB8AC3E}">
        <p14:creationId xmlns:p14="http://schemas.microsoft.com/office/powerpoint/2010/main" val="4066105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C1FB-702E-824C-A8FD-CE054F02C1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926B0A-76B9-FB4E-B65F-5C373439B0B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D90A03-6F72-7648-BC73-CE49934A8918}"/>
              </a:ext>
            </a:extLst>
          </p:cNvPr>
          <p:cNvPicPr>
            <a:picLocks noChangeAspect="1"/>
          </p:cNvPicPr>
          <p:nvPr/>
        </p:nvPicPr>
        <p:blipFill rotWithShape="1">
          <a:blip r:embed="rId2"/>
          <a:srcRect l="7242" t="573" r="6350" b="4200"/>
          <a:stretch/>
        </p:blipFill>
        <p:spPr>
          <a:xfrm>
            <a:off x="1137146" y="189571"/>
            <a:ext cx="9917707" cy="5597911"/>
          </a:xfrm>
          <a:prstGeom prst="rect">
            <a:avLst/>
          </a:prstGeom>
        </p:spPr>
      </p:pic>
    </p:spTree>
    <p:extLst>
      <p:ext uri="{BB962C8B-B14F-4D97-AF65-F5344CB8AC3E}">
        <p14:creationId xmlns:p14="http://schemas.microsoft.com/office/powerpoint/2010/main" val="173116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94E7-3313-8044-A21D-FC73DF6872AA}"/>
              </a:ext>
            </a:extLst>
          </p:cNvPr>
          <p:cNvSpPr>
            <a:spLocks noGrp="1"/>
          </p:cNvSpPr>
          <p:nvPr>
            <p:ph type="title"/>
          </p:nvPr>
        </p:nvSpPr>
        <p:spPr/>
        <p:txBody>
          <a:bodyPr/>
          <a:lstStyle/>
          <a:p>
            <a:r>
              <a:rPr lang="en-US" sz="3600" b="1" dirty="0">
                <a:latin typeface="Times New Roman" panose="02020603050405020304" pitchFamily="18" charset="0"/>
                <a:cs typeface="Times New Roman" panose="02020603050405020304" pitchFamily="18" charset="0"/>
              </a:rPr>
              <a:t>TUYẾN TIỀN LIỆT</a:t>
            </a:r>
            <a:br>
              <a:rPr lang="en-US" dirty="0"/>
            </a:br>
            <a:endParaRPr lang="en-US" dirty="0"/>
          </a:p>
        </p:txBody>
      </p:sp>
      <p:sp>
        <p:nvSpPr>
          <p:cNvPr id="3" name="Content Placeholder 2">
            <a:extLst>
              <a:ext uri="{FF2B5EF4-FFF2-40B4-BE49-F238E27FC236}">
                <a16:creationId xmlns:a16="http://schemas.microsoft.com/office/drawing/2014/main" id="{00FF8FEB-0E0A-AE4B-84F6-00D443B6128E}"/>
              </a:ext>
            </a:extLst>
          </p:cNvPr>
          <p:cNvSpPr>
            <a:spLocks noGrp="1"/>
          </p:cNvSpPr>
          <p:nvPr>
            <p:ph idx="1"/>
          </p:nvPr>
        </p:nvSpPr>
        <p:spPr>
          <a:xfrm>
            <a:off x="423747" y="1853754"/>
            <a:ext cx="8285913" cy="3911425"/>
          </a:xfrm>
        </p:spPr>
        <p:txBody>
          <a:bodyPr>
            <a:normAutofit/>
          </a:bodyPr>
          <a:lstStyle/>
          <a:p>
            <a:pPr algn="just"/>
            <a:r>
              <a:rPr lang="en-US" sz="2800" dirty="0">
                <a:latin typeface="Times New Roman" panose="02020603050405020304" pitchFamily="18" charset="0"/>
                <a:cs typeface="Times New Roman" panose="02020603050405020304" pitchFamily="18" charset="0"/>
              </a:rPr>
              <a:t>TLT </a:t>
            </a:r>
            <a:r>
              <a:rPr lang="en-US" sz="2800" dirty="0" err="1">
                <a:latin typeface="Times New Roman" panose="02020603050405020304" pitchFamily="18" charset="0"/>
                <a:cs typeface="Times New Roman" panose="02020603050405020304" pitchFamily="18" charset="0"/>
              </a:rPr>
              <a:t>thuộc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thuộc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ôm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khỏi</a:t>
            </a:r>
            <a:r>
              <a:rPr lang="en-US" sz="2800" dirty="0">
                <a:latin typeface="Times New Roman" panose="02020603050405020304" pitchFamily="18" charset="0"/>
                <a:cs typeface="Times New Roman" panose="02020603050405020304" pitchFamily="18" charset="0"/>
              </a:rPr>
              <a:t> BQ,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gọi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TLT </a:t>
            </a:r>
            <a:r>
              <a:rPr lang="en-US" sz="2800" dirty="0" err="1">
                <a:latin typeface="Times New Roman" panose="02020603050405020304" pitchFamily="18" charset="0"/>
                <a:cs typeface="Times New Roman" panose="02020603050405020304" pitchFamily="18" charset="0"/>
              </a:rPr>
              <a:t>tiết</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tinh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nằm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cổ</a:t>
            </a:r>
            <a:r>
              <a:rPr lang="en-US" sz="2800" dirty="0">
                <a:latin typeface="Times New Roman" panose="02020603050405020304" pitchFamily="18" charset="0"/>
                <a:cs typeface="Times New Roman" panose="02020603050405020304" pitchFamily="18" charset="0"/>
              </a:rPr>
              <a:t> BQ </a:t>
            </a:r>
            <a:r>
              <a:rPr lang="en-US" sz="2800" dirty="0" err="1">
                <a:latin typeface="Times New Roman" panose="02020603050405020304" pitchFamily="18" charset="0"/>
                <a:cs typeface="Times New Roman" panose="02020603050405020304" pitchFamily="18" charset="0"/>
              </a:rPr>
              <a:t>quanh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nặng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khoảng</a:t>
            </a:r>
            <a:r>
              <a:rPr lang="en-US" sz="2800" dirty="0">
                <a:latin typeface="Times New Roman" panose="02020603050405020304" pitchFamily="18" charset="0"/>
                <a:cs typeface="Times New Roman" panose="02020603050405020304" pitchFamily="18" charset="0"/>
              </a:rPr>
              <a:t> 20-25 gam. Khi TLT to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ép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đái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đái</a:t>
            </a:r>
            <a:r>
              <a:rPr lang="en-US" sz="2800" dirty="0">
                <a:latin typeface="Times New Roman" panose="02020603050405020304" pitchFamily="18" charset="0"/>
                <a:cs typeface="Times New Roman" panose="02020603050405020304" pitchFamily="18" charset="0"/>
              </a:rPr>
              <a:t>.</a:t>
            </a:r>
          </a:p>
          <a:p>
            <a:endParaRPr lang="en-US" dirty="0"/>
          </a:p>
        </p:txBody>
      </p:sp>
      <p:pic>
        <p:nvPicPr>
          <p:cNvPr id="4" name="Picture 3">
            <a:extLst>
              <a:ext uri="{FF2B5EF4-FFF2-40B4-BE49-F238E27FC236}">
                <a16:creationId xmlns:a16="http://schemas.microsoft.com/office/drawing/2014/main" id="{46BB0EA8-D922-8049-A4A6-C314BF881BE4}"/>
              </a:ext>
            </a:extLst>
          </p:cNvPr>
          <p:cNvPicPr>
            <a:picLocks noChangeAspect="1"/>
          </p:cNvPicPr>
          <p:nvPr/>
        </p:nvPicPr>
        <p:blipFill>
          <a:blip r:embed="rId2"/>
          <a:stretch>
            <a:fillRect/>
          </a:stretch>
        </p:blipFill>
        <p:spPr>
          <a:xfrm>
            <a:off x="8820614" y="10842"/>
            <a:ext cx="3262071" cy="2866174"/>
          </a:xfrm>
          <a:prstGeom prst="rect">
            <a:avLst/>
          </a:prstGeom>
        </p:spPr>
      </p:pic>
    </p:spTree>
    <p:extLst>
      <p:ext uri="{BB962C8B-B14F-4D97-AF65-F5344CB8AC3E}">
        <p14:creationId xmlns:p14="http://schemas.microsoft.com/office/powerpoint/2010/main" val="249801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AB44-A710-7749-A6FC-9EA52C3964BA}"/>
              </a:ext>
            </a:extLst>
          </p:cNvPr>
          <p:cNvSpPr>
            <a:spLocks noGrp="1"/>
          </p:cNvSpPr>
          <p:nvPr>
            <p:ph type="title"/>
          </p:nvPr>
        </p:nvSpPr>
        <p:spPr>
          <a:xfrm>
            <a:off x="323385" y="312234"/>
            <a:ext cx="5441795" cy="825190"/>
          </a:xfrm>
        </p:spPr>
        <p:txBody>
          <a:bodyPr>
            <a:normAutofit/>
          </a:bodyPr>
          <a:lstStyle/>
          <a:p>
            <a:r>
              <a:rPr lang="en-US" sz="3600" b="1" dirty="0">
                <a:latin typeface="Times New Roman" panose="02020603050405020304" pitchFamily="18" charset="0"/>
                <a:cs typeface="Times New Roman" panose="02020603050405020304" pitchFamily="18" charset="0"/>
              </a:rPr>
              <a:t>CƠ SÀN CHẬU</a:t>
            </a:r>
          </a:p>
        </p:txBody>
      </p:sp>
      <p:sp>
        <p:nvSpPr>
          <p:cNvPr id="3" name="Content Placeholder 2">
            <a:extLst>
              <a:ext uri="{FF2B5EF4-FFF2-40B4-BE49-F238E27FC236}">
                <a16:creationId xmlns:a16="http://schemas.microsoft.com/office/drawing/2014/main" id="{EF200D64-C911-974E-B0F9-33BCC2A1D616}"/>
              </a:ext>
            </a:extLst>
          </p:cNvPr>
          <p:cNvSpPr>
            <a:spLocks noGrp="1"/>
          </p:cNvSpPr>
          <p:nvPr>
            <p:ph idx="1"/>
          </p:nvPr>
        </p:nvSpPr>
        <p:spPr>
          <a:xfrm>
            <a:off x="115229" y="1979100"/>
            <a:ext cx="8381999" cy="3997954"/>
          </a:xfrm>
        </p:spPr>
        <p:txBody>
          <a:bodyPr>
            <a:normAutofit fontScale="92500" lnSpcReduction="10000"/>
          </a:bodyPr>
          <a:lstStyle/>
          <a:p>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võng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đan</a:t>
            </a:r>
            <a:r>
              <a:rPr lang="en-US" sz="2800" dirty="0">
                <a:latin typeface="Times New Roman" panose="02020603050405020304" pitchFamily="18" charset="0"/>
                <a:cs typeface="Times New Roman" panose="02020603050405020304" pitchFamily="18" charset="0"/>
              </a:rPr>
              <a:t> xen</a:t>
            </a:r>
          </a:p>
          <a:p>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3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dục</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tiêu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máu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kinh</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Giữ</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chính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xác</a:t>
            </a:r>
            <a:r>
              <a:rPr lang="en-US" sz="2800" dirty="0">
                <a:latin typeface="Times New Roman" panose="02020603050405020304" pitchFamily="18" charset="0"/>
                <a:cs typeface="Times New Roman" panose="02020603050405020304" pitchFamily="18" charset="0"/>
              </a:rPr>
              <a:t> LĐ </a:t>
            </a:r>
            <a:r>
              <a:rPr lang="en-US" sz="2800" dirty="0" err="1">
                <a:latin typeface="Times New Roman" panose="02020603050405020304" pitchFamily="18" charset="0"/>
                <a:cs typeface="Times New Roman" panose="02020603050405020304" pitchFamily="18" charset="0"/>
              </a:rPr>
              <a:t>nặng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chạy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tăng</a:t>
            </a:r>
            <a:r>
              <a:rPr lang="en-US" sz="2800" dirty="0">
                <a:latin typeface="Times New Roman" panose="02020603050405020304" pitchFamily="18" charset="0"/>
                <a:cs typeface="Times New Roman" panose="02020603050405020304" pitchFamily="18" charset="0"/>
              </a:rPr>
              <a:t> ( ho, </a:t>
            </a:r>
            <a:r>
              <a:rPr lang="en-US" sz="2800" dirty="0" err="1">
                <a:latin typeface="Times New Roman" panose="02020603050405020304" pitchFamily="18" charset="0"/>
                <a:cs typeface="Times New Roman" panose="02020603050405020304" pitchFamily="18" charset="0"/>
              </a:rPr>
              <a: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giữ</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đóng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tốt</a:t>
            </a:r>
            <a:r>
              <a:rPr lang="vi-VN" sz="2800" dirty="0">
                <a:latin typeface="Times New Roman" panose="02020603050405020304" pitchFamily="18" charset="0"/>
                <a:cs typeface="Times New Roman" panose="02020603050405020304" pitchFamily="18" charset="0"/>
              </a:rPr>
              <a:t> hơn.</a:t>
            </a:r>
          </a:p>
          <a:p>
            <a:r>
              <a:rPr lang="en-US" sz="2800" dirty="0" err="1">
                <a:latin typeface="Times New Roman" panose="02020603050405020304" pitchFamily="18" charset="0"/>
                <a:cs typeface="Times New Roman" panose="02020603050405020304" pitchFamily="18" charset="0"/>
              </a:rPr>
              <a:t>Kiểm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lỗ</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âm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hậu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môn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nhịp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nhàng</a:t>
            </a:r>
            <a:r>
              <a:rPr lang="en-US" sz="2800"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nhường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nhịn</a:t>
            </a:r>
            <a:r>
              <a:rPr lang="en-US" sz="2800" b="1" i="1"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muốn</a:t>
            </a:r>
            <a:r>
              <a:rPr lang="en-US" sz="2800" dirty="0">
                <a:latin typeface="Times New Roman" panose="02020603050405020304" pitchFamily="18" charset="0"/>
                <a:cs typeface="Times New Roman" panose="02020603050405020304" pitchFamily="18" charset="0"/>
              </a:rPr>
              <a:t>. </a:t>
            </a:r>
          </a:p>
          <a:p>
            <a:pPr marL="0" indent="0">
              <a:buNone/>
            </a:pPr>
            <a:endParaRPr lang="en-US" dirty="0"/>
          </a:p>
        </p:txBody>
      </p:sp>
      <p:pic>
        <p:nvPicPr>
          <p:cNvPr id="4" name="Picture 3">
            <a:extLst>
              <a:ext uri="{FF2B5EF4-FFF2-40B4-BE49-F238E27FC236}">
                <a16:creationId xmlns:a16="http://schemas.microsoft.com/office/drawing/2014/main" id="{89408EEA-9A8C-224D-9398-A3F89A43CF7E}"/>
              </a:ext>
            </a:extLst>
          </p:cNvPr>
          <p:cNvPicPr>
            <a:picLocks noChangeAspect="1"/>
          </p:cNvPicPr>
          <p:nvPr/>
        </p:nvPicPr>
        <p:blipFill>
          <a:blip r:embed="rId2"/>
          <a:stretch>
            <a:fillRect/>
          </a:stretch>
        </p:blipFill>
        <p:spPr>
          <a:xfrm>
            <a:off x="8497229" y="100362"/>
            <a:ext cx="3579541" cy="4213222"/>
          </a:xfrm>
          <a:prstGeom prst="rect">
            <a:avLst/>
          </a:prstGeom>
        </p:spPr>
      </p:pic>
    </p:spTree>
    <p:extLst>
      <p:ext uri="{BB962C8B-B14F-4D97-AF65-F5344CB8AC3E}">
        <p14:creationId xmlns:p14="http://schemas.microsoft.com/office/powerpoint/2010/main" val="3538755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093DC-DA46-4C43-8734-BEF88CAA01E1}"/>
              </a:ext>
            </a:extLst>
          </p:cNvPr>
          <p:cNvSpPr>
            <a:spLocks noGrp="1"/>
          </p:cNvSpPr>
          <p:nvPr>
            <p:ph type="title"/>
          </p:nvPr>
        </p:nvSpPr>
        <p:spPr>
          <a:xfrm>
            <a:off x="725557" y="804519"/>
            <a:ext cx="10992678" cy="1049235"/>
          </a:xfrm>
        </p:spPr>
        <p:txBody>
          <a:bodyPr>
            <a:normAutofit/>
          </a:bodyPr>
          <a:lstStyle/>
          <a:p>
            <a:r>
              <a:rPr lang="en-US" sz="3600" b="1" dirty="0">
                <a:latin typeface="Times New Roman" panose="02020603050405020304" pitchFamily="18" charset="0"/>
                <a:cs typeface="Times New Roman" panose="02020603050405020304" pitchFamily="18" charset="0"/>
              </a:rPr>
              <a:t>CHỨC NĂNG CỦA ĐƯỜNG TIẾT NIỆU DƯỚI</a:t>
            </a:r>
            <a:br>
              <a:rPr lang="en-US" dirty="0"/>
            </a:b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AD6D97-C2E5-9F44-B240-9F3D204CBB23}"/>
                  </a:ext>
                </a:extLst>
              </p:cNvPr>
              <p:cNvSpPr>
                <a:spLocks noGrp="1"/>
              </p:cNvSpPr>
              <p:nvPr>
                <p:ph idx="1"/>
              </p:nvPr>
            </p:nvSpPr>
            <p:spPr>
              <a:xfrm>
                <a:off x="725557" y="1779104"/>
                <a:ext cx="10329297" cy="3687241"/>
              </a:xfrm>
            </p:spPr>
            <p:txBody>
              <a:bodyPr/>
              <a:lstStyle/>
              <a:p>
                <a:pPr marL="0" indent="0">
                  <a:buNone/>
                </a:pPr>
                <a:r>
                  <a:rPr lang="en-US" sz="2400" b="1" dirty="0">
                    <a:latin typeface="Times New Roman" panose="02020603050405020304" pitchFamily="18" charset="0"/>
                    <a:cs typeface="Times New Roman" panose="02020603050405020304" pitchFamily="18" charset="0"/>
                  </a:rPr>
                  <a:t>Chu </a:t>
                </a:r>
                <a:r>
                  <a:rPr lang="en-US" sz="2400" b="1" dirty="0" err="1">
                    <a:latin typeface="Times New Roman" panose="02020603050405020304" pitchFamily="18" charset="0"/>
                    <a:cs typeface="Times New Roman" panose="02020603050405020304" pitchFamily="18" charset="0"/>
                  </a:rPr>
                  <a:t>trình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tiểu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tiện</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chia </a:t>
                </a:r>
                <a:r>
                  <a:rPr lang="en-US" sz="2400" dirty="0" err="1">
                    <a:latin typeface="Times New Roman" panose="02020603050405020304" pitchFamily="18" charset="0"/>
                    <a:cs typeface="Times New Roman" panose="02020603050405020304" pitchFamily="18" charset="0"/>
                  </a:rPr>
                  <a:t>thành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đoạn</a:t>
                </a:r>
                <a:r>
                  <a:rPr lang="en-US" sz="2400" dirty="0">
                    <a:latin typeface="Times New Roman" panose="02020603050405020304" pitchFamily="18" charset="0"/>
                    <a:cs typeface="Times New Roman" panose="02020603050405020304" pitchFamily="18" charset="0"/>
                  </a:rPr>
                  <a:t> </a:t>
                </a:r>
              </a:p>
              <a:p>
                <a:pPr marL="0" indent="0">
                  <a:buNone/>
                </a:pPr>
                <a:r>
                  <a:rPr lang="en-US" sz="2400" dirty="0" err="1">
                    <a:latin typeface="Times New Roman" panose="02020603050405020304" pitchFamily="18" charset="0"/>
                    <a:cs typeface="Times New Roman" panose="02020603050405020304" pitchFamily="18" charset="0"/>
                  </a:rPr>
                  <a:t>riêng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biệt</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1. </a:t>
                </a:r>
                <a:r>
                  <a:rPr lang="en-US" sz="2400" dirty="0" err="1">
                    <a:latin typeface="Times New Roman" panose="02020603050405020304" pitchFamily="18" charset="0"/>
                    <a:cs typeface="Times New Roman" panose="02020603050405020304" pitchFamily="18" charset="0"/>
                  </a:rPr>
                  <a:t>Giai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đoạn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trữ</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pha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chứa</a:t>
                </a:r>
                <a:r>
                  <a:rPr lang="en-US" sz="2400" dirty="0">
                    <a:latin typeface="Times New Roman" panose="02020603050405020304" pitchFamily="18" charset="0"/>
                    <a:cs typeface="Times New Roman" panose="02020603050405020304" pitchFamily="18" charset="0"/>
                  </a:rPr>
                  <a:t> ) </a:t>
                </a:r>
                <a14:m>
                  <m:oMath xmlns:m="http://schemas.openxmlformats.org/officeDocument/2006/math">
                    <m:r>
                      <a:rPr lang="en-US" sz="2400" i="1" smtClean="0">
                        <a:latin typeface="Cambria Math" panose="02040503050406030204" pitchFamily="18" charset="0"/>
                        <a:ea typeface="Cambria Math" panose="02040503050406030204" pitchFamily="18" charset="0"/>
                      </a:rPr>
                      <m:t>&gt;</m:t>
                    </m:r>
                    <m:r>
                      <a:rPr lang="vi-VN" sz="2400" b="0" i="1" smtClean="0">
                        <a:latin typeface="Cambria Math" panose="02040503050406030204" pitchFamily="18" charset="0"/>
                        <a:ea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99%</a:t>
                </a:r>
              </a:p>
              <a:p>
                <a:r>
                  <a:rPr lang="en-US" sz="2400" dirty="0">
                    <a:latin typeface="Times New Roman" panose="02020603050405020304" pitchFamily="18" charset="0"/>
                    <a:cs typeface="Times New Roman" panose="02020603050405020304" pitchFamily="18" charset="0"/>
                  </a:rPr>
                  <a:t>2. </a:t>
                </a:r>
                <a:r>
                  <a:rPr lang="en-US" sz="2400" dirty="0" err="1">
                    <a:latin typeface="Times New Roman" panose="02020603050405020304" pitchFamily="18" charset="0"/>
                    <a:cs typeface="Times New Roman" panose="02020603050405020304" pitchFamily="18" charset="0"/>
                  </a:rPr>
                  <a:t>Giai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đoạn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làm</a:t>
                </a:r>
                <a:r>
                  <a:rPr lang="vi-VN" sz="2400" dirty="0">
                    <a:latin typeface="Times New Roman" panose="02020603050405020304" pitchFamily="18" charset="0"/>
                    <a:cs typeface="Times New Roman" panose="02020603050405020304" pitchFamily="18" charset="0"/>
                  </a:rPr>
                  <a:t> rỗng</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pha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xuất</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&lt;</m:t>
                    </m:r>
                    <m:r>
                      <a:rPr lang="vi-VN" sz="2400" b="0" i="1" smtClean="0">
                        <a:latin typeface="Cambria Math" panose="02040503050406030204" pitchFamily="18" charset="0"/>
                        <a:ea typeface="Cambria Math" panose="02040503050406030204" pitchFamily="18" charset="0"/>
                      </a:rPr>
                      <m:t>1 </m:t>
                    </m:r>
                  </m:oMath>
                </a14:m>
                <a:r>
                  <a:rPr lang="en-US" sz="2400" dirty="0">
                    <a:latin typeface="Times New Roman" panose="02020603050405020304" pitchFamily="18" charset="0"/>
                    <a:cs typeface="Times New Roman" panose="02020603050405020304" pitchFamily="18" charset="0"/>
                  </a:rPr>
                  <a:t>%         </a:t>
                </a:r>
              </a:p>
              <a:p>
                <a:pPr marL="0" indent="0">
                  <a:buNone/>
                </a:pPr>
                <a:endParaRPr lang="en-US" sz="2400"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D5AD6D97-C2E5-9F44-B240-9F3D204CBB23}"/>
                  </a:ext>
                </a:extLst>
              </p:cNvPr>
              <p:cNvSpPr>
                <a:spLocks noGrp="1" noRot="1" noChangeAspect="1" noMove="1" noResize="1" noEditPoints="1" noAdjustHandles="1" noChangeArrowheads="1" noChangeShapeType="1" noTextEdit="1"/>
              </p:cNvSpPr>
              <p:nvPr>
                <p:ph idx="1"/>
              </p:nvPr>
            </p:nvSpPr>
            <p:spPr>
              <a:xfrm>
                <a:off x="725557" y="1779104"/>
                <a:ext cx="10329297" cy="3687241"/>
              </a:xfrm>
              <a:blipFill>
                <a:blip r:embed="rId2"/>
                <a:stretch>
                  <a:fillRect l="-860"/>
                </a:stretch>
              </a:blipFill>
            </p:spPr>
            <p:txBody>
              <a:bodyPr/>
              <a:lstStyle/>
              <a:p>
                <a:r>
                  <a:rPr lang="en-VN">
                    <a:noFill/>
                  </a:rPr>
                  <a:t> </a:t>
                </a:r>
              </a:p>
            </p:txBody>
          </p:sp>
        </mc:Fallback>
      </mc:AlternateContent>
      <p:pic>
        <p:nvPicPr>
          <p:cNvPr id="5" name="Picture 4">
            <a:extLst>
              <a:ext uri="{FF2B5EF4-FFF2-40B4-BE49-F238E27FC236}">
                <a16:creationId xmlns:a16="http://schemas.microsoft.com/office/drawing/2014/main" id="{2AF07EBB-B12B-364B-8398-5D4DDE971EB9}"/>
              </a:ext>
            </a:extLst>
          </p:cNvPr>
          <p:cNvPicPr/>
          <p:nvPr/>
        </p:nvPicPr>
        <p:blipFill rotWithShape="1">
          <a:blip r:embed="rId3"/>
          <a:srcRect l="33168" t="30035" r="26425" b="39563"/>
          <a:stretch/>
        </p:blipFill>
        <p:spPr bwMode="auto">
          <a:xfrm>
            <a:off x="6649278" y="1888436"/>
            <a:ext cx="5396948" cy="34687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82739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D7DCD-E45F-F24C-ADF4-8015053C783B}"/>
              </a:ext>
            </a:extLst>
          </p:cNvPr>
          <p:cNvSpPr>
            <a:spLocks noGrp="1"/>
          </p:cNvSpPr>
          <p:nvPr>
            <p:ph type="title"/>
          </p:nvPr>
        </p:nvSpPr>
        <p:spPr>
          <a:xfrm>
            <a:off x="1451579" y="804520"/>
            <a:ext cx="9603275" cy="666472"/>
          </a:xfrm>
        </p:spPr>
        <p:txBody>
          <a:bodyPr/>
          <a:lstStyle/>
          <a:p>
            <a:r>
              <a:rPr lang="en-US" b="1" dirty="0" err="1">
                <a:latin typeface="Times New Roman" panose="02020603050405020304" pitchFamily="18" charset="0"/>
                <a:cs typeface="Times New Roman" panose="02020603050405020304" pitchFamily="18" charset="0"/>
              </a:rPr>
              <a:t>Giai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đoạn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lưu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trữ</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Pha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chứa</a:t>
            </a:r>
            <a:r>
              <a:rPr lang="en-US" b="1" dirty="0">
                <a:latin typeface="Times New Roman" panose="02020603050405020304" pitchFamily="18" charset="0"/>
                <a:cs typeface="Times New Roman" panose="02020603050405020304" pitchFamily="18" charset="0"/>
              </a:rPr>
              <a:t> </a:t>
            </a:r>
            <a:r>
              <a:rPr lang="en-US" b="1" dirty="0"/>
              <a:t>)</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7715B18-D709-F74C-9BD2-884F187A07BC}"/>
                  </a:ext>
                </a:extLst>
              </p:cNvPr>
              <p:cNvSpPr>
                <a:spLocks noGrp="1"/>
              </p:cNvSpPr>
              <p:nvPr>
                <p:ph idx="1"/>
              </p:nvPr>
            </p:nvSpPr>
            <p:spPr>
              <a:xfrm>
                <a:off x="285750" y="2015732"/>
                <a:ext cx="11692889" cy="3450613"/>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BQ </a:t>
                </a:r>
                <a:r>
                  <a:rPr lang="en-US" sz="2400" dirty="0" err="1">
                    <a:latin typeface="Times New Roman" panose="02020603050405020304" pitchFamily="18" charset="0"/>
                    <a:cs typeface="Times New Roman" panose="02020603050405020304" pitchFamily="18" charset="0"/>
                  </a:rPr>
                  <a:t>chứa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đầy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nước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quản</a:t>
                </a:r>
                <a:r>
                  <a:rPr lang="en-US" sz="2400" dirty="0">
                    <a:latin typeface="Times New Roman" panose="02020603050405020304" pitchFamily="18" charset="0"/>
                    <a:cs typeface="Times New Roman" panose="02020603050405020304" pitchFamily="18" charset="0"/>
                  </a:rPr>
                  <a:t>. </a:t>
                </a:r>
              </a:p>
              <a:p>
                <a:pPr marL="0" indent="0">
                  <a:buNone/>
                </a:pPr>
                <a:r>
                  <a:rPr lang="en-US" sz="2400" dirty="0">
                    <a:latin typeface="Times New Roman" panose="02020603050405020304" pitchFamily="18" charset="0"/>
                    <a:cs typeface="Times New Roman" panose="02020603050405020304" pitchFamily="18" charset="0"/>
                  </a:rPr>
                  <a:t>BQ </a:t>
                </a:r>
                <a:r>
                  <a:rPr lang="en-US" sz="2400" dirty="0" err="1">
                    <a:latin typeface="Times New Roman" panose="02020603050405020304" pitchFamily="18" charset="0"/>
                    <a:cs typeface="Times New Roman" panose="02020603050405020304" pitchFamily="18" charset="0"/>
                  </a:rPr>
                  <a:t>thích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V </a:t>
                </a:r>
                <a:r>
                  <a:rPr lang="en-US" sz="2400" dirty="0" err="1">
                    <a:latin typeface="Times New Roman" panose="02020603050405020304" pitchFamily="18" charset="0"/>
                    <a:cs typeface="Times New Roman" panose="02020603050405020304" pitchFamily="18" charset="0"/>
                  </a:rPr>
                  <a:t>mà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lực</a:t>
                </a:r>
                <a:r>
                  <a:rPr lang="en-US" sz="2400" dirty="0">
                    <a:latin typeface="Times New Roman" panose="02020603050405020304" pitchFamily="18" charset="0"/>
                    <a:cs typeface="Times New Roman" panose="02020603050405020304" pitchFamily="18" charset="0"/>
                  </a:rPr>
                  <a:t> BQ .</a:t>
                </a:r>
              </a:p>
              <a:p>
                <a:pPr marL="0" indent="0">
                  <a:buNone/>
                </a:pP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vi-VN" sz="2400" b="0" i="0" smtClean="0">
                        <a:latin typeface="Cambria Math" panose="02040503050406030204" pitchFamily="18" charset="0"/>
                        <a:ea typeface="Cambria Math" panose="02040503050406030204" pitchFamily="18" charset="0"/>
                      </a:rPr>
                      <m:t> </m:t>
                    </m:r>
                  </m:oMath>
                </a14:m>
                <a:r>
                  <a:rPr lang="en-US" sz="2400" dirty="0" err="1">
                    <a:latin typeface="Times New Roman" panose="02020603050405020304" pitchFamily="18" charset="0"/>
                    <a:cs typeface="Times New Roman" panose="02020603050405020304" pitchFamily="18" charset="0"/>
                  </a:rPr>
                  <a:t>Đặc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đàn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thụ</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động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mô</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thành</a:t>
                </a:r>
                <a:r>
                  <a:rPr lang="en-US" sz="2400" dirty="0">
                    <a:latin typeface="Times New Roman" panose="02020603050405020304" pitchFamily="18" charset="0"/>
                    <a:cs typeface="Times New Roman" panose="02020603050405020304" pitchFamily="18" charset="0"/>
                  </a:rPr>
                  <a:t> BQ.</a:t>
                </a:r>
              </a:p>
              <a:p>
                <a:pPr marL="0" indent="0">
                  <a:buNone/>
                </a:pP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vi-VN" sz="2400" b="0" i="0" smtClean="0">
                        <a:latin typeface="Cambria Math" panose="02040503050406030204" pitchFamily="18" charset="0"/>
                        <a:ea typeface="Cambria Math" panose="02040503050406030204" pitchFamily="18" charset="0"/>
                      </a:rPr>
                      <m:t> </m:t>
                    </m:r>
                  </m:oMath>
                </a14:m>
                <a:r>
                  <a:rPr lang="en-US" sz="2400" dirty="0" err="1">
                    <a:latin typeface="Times New Roman" panose="02020603050405020304" pitchFamily="18" charset="0"/>
                    <a:cs typeface="Times New Roman" panose="02020603050405020304" pitchFamily="18" charset="0"/>
                  </a:rPr>
                  <a:t>Khả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nội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đổi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phạm</a:t>
                </a:r>
                <a:r>
                  <a:rPr lang="en-US" sz="2400" dirty="0">
                    <a:latin typeface="Times New Roman" panose="02020603050405020304" pitchFamily="18" charset="0"/>
                    <a:cs typeface="Times New Roman" panose="02020603050405020304" pitchFamily="18" charset="0"/>
                  </a:rPr>
                  <a:t> vi </a:t>
                </a:r>
                <a:r>
                  <a:rPr lang="en-US" sz="2400" dirty="0" err="1">
                    <a:latin typeface="Times New Roman" panose="02020603050405020304" pitchFamily="18" charset="0"/>
                    <a:cs typeface="Times New Roman" panose="02020603050405020304" pitchFamily="18" charset="0"/>
                  </a:rPr>
                  <a:t>kéo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dài</a:t>
                </a:r>
                <a:r>
                  <a:rPr lang="en-US" sz="2400" dirty="0">
                    <a:latin typeface="Times New Roman" panose="02020603050405020304" pitchFamily="18" charset="0"/>
                    <a:cs typeface="Times New Roman" panose="02020603050405020304" pitchFamily="18" charset="0"/>
                  </a:rPr>
                  <a:t>.</a:t>
                </a:r>
              </a:p>
              <a:p>
                <a:pPr marL="0" indent="0">
                  <a:buNone/>
                </a:pP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vi-VN" sz="2400" b="0" i="0" smtClean="0">
                        <a:latin typeface="Cambria Math" panose="02040503050406030204" pitchFamily="18" charset="0"/>
                        <a:ea typeface="Cambria Math" panose="02040503050406030204" pitchFamily="18" charset="0"/>
                      </a:rPr>
                      <m:t> </m:t>
                    </m:r>
                  </m:oMath>
                </a14:m>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phản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kiểm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soát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BQ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đầy</a:t>
                </a:r>
                <a:r>
                  <a:rPr lang="en-US" sz="2400" dirty="0">
                    <a:latin typeface="Times New Roman" panose="02020603050405020304" pitchFamily="18" charset="0"/>
                    <a:cs typeface="Times New Roman" panose="02020603050405020304" pitchFamily="18" charset="0"/>
                  </a:rPr>
                  <a:t> BQ.</a:t>
                </a:r>
              </a:p>
              <a:p>
                <a:endParaRPr lang="en-US" dirty="0"/>
              </a:p>
            </p:txBody>
          </p:sp>
        </mc:Choice>
        <mc:Fallback xmlns="">
          <p:sp>
            <p:nvSpPr>
              <p:cNvPr id="3" name="Content Placeholder 2">
                <a:extLst>
                  <a:ext uri="{FF2B5EF4-FFF2-40B4-BE49-F238E27FC236}">
                    <a16:creationId xmlns:a16="http://schemas.microsoft.com/office/drawing/2014/main" id="{07715B18-D709-F74C-9BD2-884F187A07BC}"/>
                  </a:ext>
                </a:extLst>
              </p:cNvPr>
              <p:cNvSpPr>
                <a:spLocks noGrp="1" noRot="1" noChangeAspect="1" noMove="1" noResize="1" noEditPoints="1" noAdjustHandles="1" noChangeArrowheads="1" noChangeShapeType="1" noTextEdit="1"/>
              </p:cNvSpPr>
              <p:nvPr>
                <p:ph idx="1"/>
              </p:nvPr>
            </p:nvSpPr>
            <p:spPr>
              <a:xfrm>
                <a:off x="285750" y="2015732"/>
                <a:ext cx="11692889" cy="3450613"/>
              </a:xfrm>
              <a:blipFill>
                <a:blip r:embed="rId2"/>
                <a:stretch>
                  <a:fillRect l="-869" t="-368"/>
                </a:stretch>
              </a:blipFill>
            </p:spPr>
            <p:txBody>
              <a:bodyPr/>
              <a:lstStyle/>
              <a:p>
                <a:r>
                  <a:rPr lang="en-VN">
                    <a:noFill/>
                  </a:rPr>
                  <a:t> </a:t>
                </a:r>
              </a:p>
            </p:txBody>
          </p:sp>
        </mc:Fallback>
      </mc:AlternateContent>
    </p:spTree>
    <p:extLst>
      <p:ext uri="{BB962C8B-B14F-4D97-AF65-F5344CB8AC3E}">
        <p14:creationId xmlns:p14="http://schemas.microsoft.com/office/powerpoint/2010/main" val="133035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D7DCD-E45F-F24C-ADF4-8015053C783B}"/>
              </a:ext>
            </a:extLst>
          </p:cNvPr>
          <p:cNvSpPr>
            <a:spLocks noGrp="1"/>
          </p:cNvSpPr>
          <p:nvPr>
            <p:ph type="title"/>
          </p:nvPr>
        </p:nvSpPr>
        <p:spPr>
          <a:xfrm>
            <a:off x="1451579" y="804520"/>
            <a:ext cx="9603275" cy="666472"/>
          </a:xfrm>
        </p:spPr>
        <p:txBody>
          <a:bodyPr/>
          <a:lstStyle/>
          <a:p>
            <a:r>
              <a:rPr lang="en-US" b="1" dirty="0" err="1">
                <a:latin typeface="Times New Roman" panose="02020603050405020304" pitchFamily="18" charset="0"/>
                <a:cs typeface="Times New Roman" panose="02020603050405020304" pitchFamily="18" charset="0"/>
              </a:rPr>
              <a:t>Giai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đoạn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lưu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trữ</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Pha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chứa</a:t>
            </a:r>
            <a:r>
              <a:rPr lang="en-US" b="1" dirty="0">
                <a:latin typeface="Times New Roman" panose="02020603050405020304" pitchFamily="18" charset="0"/>
                <a:cs typeface="Times New Roman" panose="02020603050405020304" pitchFamily="18" charset="0"/>
              </a:rPr>
              <a:t> </a:t>
            </a:r>
            <a:r>
              <a:rPr lang="en-US" b="1" dirty="0"/>
              <a:t>)</a:t>
            </a:r>
            <a:endParaRPr lang="en-US" dirty="0"/>
          </a:p>
        </p:txBody>
      </p:sp>
      <p:sp>
        <p:nvSpPr>
          <p:cNvPr id="3" name="Content Placeholder 2">
            <a:extLst>
              <a:ext uri="{FF2B5EF4-FFF2-40B4-BE49-F238E27FC236}">
                <a16:creationId xmlns:a16="http://schemas.microsoft.com/office/drawing/2014/main" id="{07715B18-D709-F74C-9BD2-884F187A07BC}"/>
              </a:ext>
            </a:extLst>
          </p:cNvPr>
          <p:cNvSpPr>
            <a:spLocks noGrp="1"/>
          </p:cNvSpPr>
          <p:nvPr>
            <p:ph idx="1"/>
          </p:nvPr>
        </p:nvSpPr>
        <p:spPr>
          <a:xfrm>
            <a:off x="884583" y="2015732"/>
            <a:ext cx="10764078" cy="3450613"/>
          </a:xfrm>
        </p:spPr>
        <p:txBody>
          <a:bodyPr>
            <a:normAutofit fontScale="85000" lnSpcReduction="20000"/>
          </a:bodyPr>
          <a:lstStyle/>
          <a:p>
            <a:pPr marL="0" indent="0">
              <a:buNone/>
            </a:pPr>
            <a:r>
              <a:rPr lang="vi-VN" sz="2800" b="1" i="1" dirty="0">
                <a:latin typeface="Times New Roman" panose="02020603050405020304" pitchFamily="18" charset="0"/>
                <a:cs typeface="Times New Roman" panose="02020603050405020304" pitchFamily="18" charset="0"/>
              </a:rPr>
              <a:t>Pha chứa nước tiểu</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hiệu</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quả</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tối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ưu</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khi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duy</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trì</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các</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yếu</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tố</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sau</a:t>
            </a:r>
            <a:r>
              <a:rPr lang="en-US" sz="2800" b="1" i="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pPr lvl="0"/>
            <a:r>
              <a:rPr lang="en-US" sz="2800" dirty="0" err="1">
                <a:latin typeface="Times New Roman" panose="02020603050405020304" pitchFamily="18" charset="0"/>
                <a:cs typeface="Times New Roman" panose="02020603050405020304" pitchFamily="18" charset="0"/>
              </a:rPr>
              <a:t>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thấp</a:t>
            </a:r>
            <a:endParaRPr lang="en-US" sz="2800" dirty="0">
              <a:latin typeface="Times New Roman" panose="02020603050405020304" pitchFamily="18" charset="0"/>
              <a:cs typeface="Times New Roman" panose="02020603050405020304" pitchFamily="18" charset="0"/>
            </a:endParaRPr>
          </a:p>
          <a:p>
            <a:pPr lvl="0"/>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endParaRPr lang="en-US" sz="2800" dirty="0">
              <a:latin typeface="Times New Roman" panose="02020603050405020304" pitchFamily="18" charset="0"/>
              <a:cs typeface="Times New Roman" panose="02020603050405020304" pitchFamily="18" charset="0"/>
            </a:endParaRPr>
          </a:p>
          <a:p>
            <a:pPr lvl="0"/>
            <a:r>
              <a:rPr lang="vi-VN" sz="2800" dirty="0">
                <a:latin typeface="Times New Roman" panose="02020603050405020304" pitchFamily="18" charset="0"/>
                <a:cs typeface="Times New Roman" panose="02020603050405020304" pitchFamily="18" charset="0"/>
              </a:rPr>
              <a:t>Trương lực cơ thắt được điều chỉnh </a:t>
            </a:r>
            <a:endParaRPr lang="en-US" sz="2800" dirty="0">
              <a:latin typeface="Times New Roman" panose="02020603050405020304" pitchFamily="18" charset="0"/>
              <a:cs typeface="Times New Roman" panose="02020603050405020304" pitchFamily="18" charset="0"/>
            </a:endParaRPr>
          </a:p>
          <a:p>
            <a:pPr lvl="0"/>
            <a:r>
              <a:rPr lang="vi-VN" sz="2800" dirty="0">
                <a:latin typeface="Times New Roman" panose="02020603050405020304" pitchFamily="18" charset="0"/>
                <a:cs typeface="Times New Roman" panose="02020603050405020304" pitchFamily="18" charset="0"/>
              </a:rPr>
              <a:t>Cảm giác bình thường: Buồn tiểu ở cuối giai đoạn chứa</a:t>
            </a:r>
            <a:endParaRPr lang="en-US" sz="2800" dirty="0">
              <a:latin typeface="Times New Roman" panose="02020603050405020304" pitchFamily="18" charset="0"/>
              <a:cs typeface="Times New Roman" panose="02020603050405020304" pitchFamily="18" charset="0"/>
            </a:endParaRPr>
          </a:p>
          <a:p>
            <a:pPr lvl="0"/>
            <a:r>
              <a:rPr lang="vi-VN" sz="2800" dirty="0">
                <a:latin typeface="Times New Roman" panose="02020603050405020304" pitchFamily="18" charset="0"/>
                <a:cs typeface="Times New Roman" panose="02020603050405020304" pitchFamily="18" charset="0"/>
              </a:rPr>
              <a:t>Đường niệu trên rỗng hoàn toàn</a:t>
            </a:r>
            <a:endParaRPr lang="en-US" sz="2800" dirty="0">
              <a:latin typeface="Times New Roman" panose="02020603050405020304" pitchFamily="18" charset="0"/>
              <a:cs typeface="Times New Roman" panose="02020603050405020304" pitchFamily="18" charset="0"/>
            </a:endParaRPr>
          </a:p>
          <a:p>
            <a:pPr lvl="0"/>
            <a:r>
              <a:rPr lang="vi-VN" sz="2800" dirty="0">
                <a:latin typeface="Times New Roman" panose="02020603050405020304" pitchFamily="18" charset="0"/>
                <a:cs typeface="Times New Roman" panose="02020603050405020304" pitchFamily="18" charset="0"/>
              </a:rPr>
              <a:t>Áp lực thấp hơn ở đường niệu trên</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92745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4D32-D264-2B42-8CF4-8E94E3035B5E}"/>
              </a:ext>
            </a:extLst>
          </p:cNvPr>
          <p:cNvSpPr>
            <a:spLocks noGrp="1"/>
          </p:cNvSpPr>
          <p:nvPr>
            <p:ph type="title"/>
          </p:nvPr>
        </p:nvSpPr>
        <p:spPr>
          <a:xfrm>
            <a:off x="1451579" y="804519"/>
            <a:ext cx="9603275" cy="616777"/>
          </a:xfrm>
        </p:spPr>
        <p:txBody>
          <a:bodyPr/>
          <a:lstStyle/>
          <a:p>
            <a:r>
              <a:rPr lang="en-US" b="1" dirty="0" err="1">
                <a:latin typeface="Times New Roman" panose="02020603050405020304" pitchFamily="18" charset="0"/>
                <a:cs typeface="Times New Roman" panose="02020603050405020304" pitchFamily="18" charset="0"/>
              </a:rPr>
              <a:t>Giai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đoạn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làm</a:t>
            </a:r>
            <a:r>
              <a:rPr lang="vi-VN" b="1" dirty="0">
                <a:latin typeface="Times New Roman" panose="02020603050405020304" pitchFamily="18" charset="0"/>
                <a:cs typeface="Times New Roman" panose="02020603050405020304" pitchFamily="18" charset="0"/>
              </a:rPr>
              <a:t> rỗng</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pha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bài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xuất</a:t>
            </a:r>
            <a:r>
              <a:rPr lang="en-US" b="1"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BFB01C7E-DBF9-F349-8199-175EE413F323}"/>
              </a:ext>
            </a:extLst>
          </p:cNvPr>
          <p:cNvSpPr>
            <a:spLocks noGrp="1"/>
          </p:cNvSpPr>
          <p:nvPr>
            <p:ph idx="1"/>
          </p:nvPr>
        </p:nvSpPr>
        <p:spPr>
          <a:xfrm>
            <a:off x="268357" y="1878496"/>
            <a:ext cx="11498922" cy="3955774"/>
          </a:xfrm>
        </p:spPr>
        <p:txBody>
          <a:bodyPr>
            <a:normAutofit lnSpcReduction="10000"/>
          </a:bodyPr>
          <a:lstStyle/>
          <a:p>
            <a:r>
              <a:rPr lang="vi-VN" sz="3000" b="1" i="1" dirty="0">
                <a:latin typeface="Times New Roman" panose="02020603050405020304" pitchFamily="18" charset="0"/>
                <a:cs typeface="Times New Roman" panose="02020603050405020304" pitchFamily="18" charset="0"/>
              </a:rPr>
              <a:t>Pha bài xuất nước tiểu</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hiệu</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quả</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tối</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ưu</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khi</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duy</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trì</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các</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yếu</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tố</a:t>
            </a:r>
            <a:r>
              <a:rPr lang="en-US" sz="3000" b="1" i="1" dirty="0">
                <a:latin typeface="Times New Roman" panose="02020603050405020304" pitchFamily="18" charset="0"/>
                <a:cs typeface="Times New Roman" panose="02020603050405020304" pitchFamily="18" charset="0"/>
              </a:rPr>
              <a:t> </a:t>
            </a:r>
            <a:r>
              <a:rPr lang="en-US" sz="3000" b="1" i="1" dirty="0" err="1">
                <a:latin typeface="Times New Roman" panose="02020603050405020304" pitchFamily="18" charset="0"/>
                <a:cs typeface="Times New Roman" panose="02020603050405020304" pitchFamily="18" charset="0"/>
              </a:rPr>
              <a:t>sau</a:t>
            </a:r>
            <a:r>
              <a:rPr lang="en-US" sz="3000" b="1" i="1" dirty="0">
                <a:latin typeface="Times New Roman" panose="02020603050405020304" pitchFamily="18" charset="0"/>
                <a:cs typeface="Times New Roman" panose="02020603050405020304" pitchFamily="18" charset="0"/>
              </a:rPr>
              <a:t>: </a:t>
            </a:r>
            <a:endParaRPr lang="en-US" sz="3000" dirty="0">
              <a:latin typeface="Times New Roman" panose="02020603050405020304" pitchFamily="18" charset="0"/>
              <a:cs typeface="Times New Roman" panose="02020603050405020304" pitchFamily="18" charset="0"/>
            </a:endParaRPr>
          </a:p>
          <a:p>
            <a:pPr lvl="0"/>
            <a:r>
              <a:rPr lang="en-US" sz="3000" dirty="0" err="1">
                <a:latin typeface="Times New Roman" panose="02020603050405020304" pitchFamily="18" charset="0"/>
                <a:cs typeface="Times New Roman" panose="02020603050405020304" pitchFamily="18" charset="0"/>
              </a:rPr>
              <a:t>Đi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bắt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đầu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một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cách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chủ</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động</a:t>
            </a:r>
            <a:endParaRPr lang="en-US" sz="3000" dirty="0">
              <a:latin typeface="Times New Roman" panose="02020603050405020304" pitchFamily="18" charset="0"/>
              <a:cs typeface="Times New Roman" panose="02020603050405020304" pitchFamily="18" charset="0"/>
            </a:endParaRPr>
          </a:p>
          <a:p>
            <a:pPr lvl="0"/>
            <a:r>
              <a:rPr lang="vi-VN" sz="3000" dirty="0">
                <a:latin typeface="Times New Roman" panose="02020603050405020304" pitchFamily="18" charset="0"/>
                <a:cs typeface="Times New Roman" panose="02020603050405020304" pitchFamily="18" charset="0"/>
              </a:rPr>
              <a:t>Dòng nước tiểu mạnh</a:t>
            </a:r>
            <a:endParaRPr lang="en-US" sz="3000" dirty="0">
              <a:latin typeface="Times New Roman" panose="02020603050405020304" pitchFamily="18" charset="0"/>
              <a:cs typeface="Times New Roman" panose="02020603050405020304" pitchFamily="18" charset="0"/>
            </a:endParaRPr>
          </a:p>
          <a:p>
            <a:pPr lvl="0"/>
            <a:r>
              <a:rPr lang="vi-VN" sz="3000" dirty="0">
                <a:latin typeface="Times New Roman" panose="02020603050405020304" pitchFamily="18" charset="0"/>
                <a:cs typeface="Times New Roman" panose="02020603050405020304" pitchFamily="18" charset="0"/>
              </a:rPr>
              <a:t>Không còn nước tiểu tồn dư</a:t>
            </a:r>
            <a:endParaRPr lang="en-US" sz="3000" dirty="0">
              <a:latin typeface="Times New Roman" panose="02020603050405020304" pitchFamily="18" charset="0"/>
              <a:cs typeface="Times New Roman" panose="02020603050405020304" pitchFamily="18" charset="0"/>
            </a:endParaRPr>
          </a:p>
          <a:p>
            <a:pPr lvl="0"/>
            <a:r>
              <a:rPr lang="vi-VN" sz="3000" dirty="0">
                <a:latin typeface="Times New Roman" panose="02020603050405020304" pitchFamily="18" charset="0"/>
                <a:cs typeface="Times New Roman" panose="02020603050405020304" pitchFamily="18" charset="0"/>
              </a:rPr>
              <a:t>Phối hợp hoạt động giữa co cơ bài niệu (BQ) và giãn cơ đáy chậu</a:t>
            </a:r>
            <a:endParaRPr lang="en-US" sz="3000" dirty="0">
              <a:latin typeface="Times New Roman" panose="02020603050405020304" pitchFamily="18" charset="0"/>
              <a:cs typeface="Times New Roman" panose="02020603050405020304" pitchFamily="18" charset="0"/>
            </a:endParaRPr>
          </a:p>
          <a:p>
            <a:pPr lvl="0"/>
            <a:r>
              <a:rPr lang="en-US" sz="3000" dirty="0" err="1">
                <a:latin typeface="Times New Roman" panose="02020603050405020304" pitchFamily="18" charset="0"/>
                <a:cs typeface="Times New Roman" panose="02020603050405020304" pitchFamily="18" charset="0"/>
              </a:rPr>
              <a:t>Khả</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năng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làm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ngừng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tiểu</a:t>
            </a:r>
            <a:r>
              <a:rPr lang="en-US" sz="3000" dirty="0">
                <a:latin typeface="Times New Roman" panose="02020603050405020304" pitchFamily="18" charset="0"/>
                <a:cs typeface="Times New Roman" panose="02020603050405020304" pitchFamily="18" charset="0"/>
              </a:rPr>
              <a:t> </a:t>
            </a:r>
          </a:p>
          <a:p>
            <a:endParaRPr lang="en-US" dirty="0"/>
          </a:p>
          <a:p>
            <a:endParaRPr lang="en-US" dirty="0"/>
          </a:p>
        </p:txBody>
      </p:sp>
    </p:spTree>
    <p:extLst>
      <p:ext uri="{BB962C8B-B14F-4D97-AF65-F5344CB8AC3E}">
        <p14:creationId xmlns:p14="http://schemas.microsoft.com/office/powerpoint/2010/main" val="1918501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7982-1B3D-654F-9377-52E891763A21}"/>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Trung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tâm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phản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xạ</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r>
              <a:rPr lang="en-US" b="1" dirty="0">
                <a:latin typeface="Times New Roman" panose="02020603050405020304" pitchFamily="18" charset="0"/>
                <a:cs typeface="Times New Roman" panose="02020603050405020304" pitchFamily="18" charset="0"/>
              </a:rPr>
              <a:t> </a:t>
            </a:r>
            <a:br>
              <a:rPr lang="en-US" sz="2400" dirty="0"/>
            </a:br>
            <a:endParaRPr lang="en-US" dirty="0"/>
          </a:p>
        </p:txBody>
      </p:sp>
      <p:sp>
        <p:nvSpPr>
          <p:cNvPr id="3" name="Content Placeholder 2">
            <a:extLst>
              <a:ext uri="{FF2B5EF4-FFF2-40B4-BE49-F238E27FC236}">
                <a16:creationId xmlns:a16="http://schemas.microsoft.com/office/drawing/2014/main" id="{82CEE14E-0375-2A47-B666-BED939D64111}"/>
              </a:ext>
            </a:extLst>
          </p:cNvPr>
          <p:cNvSpPr>
            <a:spLocks noGrp="1"/>
          </p:cNvSpPr>
          <p:nvPr>
            <p:ph idx="1"/>
          </p:nvPr>
        </p:nvSpPr>
        <p:spPr>
          <a:xfrm>
            <a:off x="412595" y="2015732"/>
            <a:ext cx="11264743" cy="3450613"/>
          </a:xfrm>
        </p:spPr>
        <p:txBody>
          <a:bodyPr/>
          <a:lstStyle/>
          <a:p>
            <a:pPr marL="0" indent="0" algn="just">
              <a:buNone/>
            </a:pPr>
            <a:r>
              <a:rPr lang="en-US" sz="3200" dirty="0" err="1">
                <a:latin typeface="Times New Roman" panose="02020603050405020304" pitchFamily="18" charset="0"/>
                <a:cs typeface="Times New Roman" panose="02020603050405020304" pitchFamily="18" charset="0"/>
              </a:rPr>
              <a:t>Phản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xạ</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tiểu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quá</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trình</a:t>
            </a:r>
            <a:r>
              <a:rPr lang="en-US" sz="3200"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phối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hợp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thần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kinh-cơ</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rất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nhịp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nhàng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dưới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sợ</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điều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khiển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của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hệ</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thần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kinh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giao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cảm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phó</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giao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cảm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bản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thể</a:t>
            </a:r>
            <a:r>
              <a:rPr lang="en-US" sz="3200" dirty="0">
                <a:latin typeface="Times New Roman" panose="02020603050405020304" pitchFamily="18" charset="0"/>
                <a:cs typeface="Times New Roman" panose="02020603050405020304" pitchFamily="18" charset="0"/>
              </a:rPr>
              <a:t>.</a:t>
            </a:r>
          </a:p>
          <a:p>
            <a:pPr marL="0" indent="0">
              <a:buNone/>
            </a:pP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53209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7982-1B3D-654F-9377-52E891763A21}"/>
              </a:ext>
            </a:extLst>
          </p:cNvPr>
          <p:cNvSpPr>
            <a:spLocks noGrp="1"/>
          </p:cNvSpPr>
          <p:nvPr>
            <p:ph type="title"/>
          </p:nvPr>
        </p:nvSpPr>
        <p:spPr>
          <a:xfrm>
            <a:off x="1451579" y="139148"/>
            <a:ext cx="9603275" cy="655982"/>
          </a:xfrm>
        </p:spPr>
        <p:txBody>
          <a:bodyPr>
            <a:normAutofit fontScale="90000"/>
          </a:bodyPr>
          <a:lstStyle/>
          <a:p>
            <a:r>
              <a:rPr lang="en-US" sz="3600" b="1" dirty="0" err="1">
                <a:latin typeface="Times New Roman" panose="02020603050405020304" pitchFamily="18" charset="0"/>
                <a:cs typeface="Times New Roman" panose="02020603050405020304" pitchFamily="18" charset="0"/>
              </a:rPr>
              <a:t>Trung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tâm</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phản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xạ</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đi</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tiểu</a:t>
            </a:r>
            <a:r>
              <a:rPr lang="en-US" sz="3600" b="1" dirty="0">
                <a:latin typeface="Times New Roman" panose="02020603050405020304" pitchFamily="18" charset="0"/>
                <a:cs typeface="Times New Roman" panose="02020603050405020304" pitchFamily="18" charset="0"/>
              </a:rPr>
              <a:t> </a:t>
            </a:r>
            <a:br>
              <a:rPr lang="en-US" sz="2400" dirty="0"/>
            </a:br>
            <a:endParaRPr lang="en-US" dirty="0"/>
          </a:p>
        </p:txBody>
      </p:sp>
      <p:sp>
        <p:nvSpPr>
          <p:cNvPr id="3" name="Content Placeholder 2">
            <a:extLst>
              <a:ext uri="{FF2B5EF4-FFF2-40B4-BE49-F238E27FC236}">
                <a16:creationId xmlns:a16="http://schemas.microsoft.com/office/drawing/2014/main" id="{82CEE14E-0375-2A47-B666-BED939D64111}"/>
              </a:ext>
            </a:extLst>
          </p:cNvPr>
          <p:cNvSpPr>
            <a:spLocks noGrp="1"/>
          </p:cNvSpPr>
          <p:nvPr>
            <p:ph idx="1"/>
          </p:nvPr>
        </p:nvSpPr>
        <p:spPr/>
        <p:txBody>
          <a:bodyPr/>
          <a:lstStyle/>
          <a:p>
            <a:pPr marL="0" indent="0">
              <a:buNone/>
            </a:pPr>
            <a:endParaRPr lang="en-US" sz="2800" dirty="0">
              <a:latin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153F1C0A-7A7F-9D41-A0D9-DF23495C8EFF}"/>
              </a:ext>
            </a:extLst>
          </p:cNvPr>
          <p:cNvPicPr/>
          <p:nvPr/>
        </p:nvPicPr>
        <p:blipFill rotWithShape="1">
          <a:blip r:embed="rId2"/>
          <a:srcRect l="22559" t="24091" r="26613" b="17736"/>
          <a:stretch/>
        </p:blipFill>
        <p:spPr bwMode="auto">
          <a:xfrm>
            <a:off x="1302027" y="795130"/>
            <a:ext cx="8448260" cy="50689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98043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A0CC7-7164-0F47-B729-6DB198DE86E8}"/>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Trung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tâm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phản</a:t>
            </a:r>
            <a:r>
              <a:rPr lang="en-US" b="1" dirty="0">
                <a:latin typeface="Times New Roman" panose="02020603050405020304" pitchFamily="18" charset="0"/>
                <a:cs typeface="Times New Roman" panose="02020603050405020304" pitchFamily="18" charset="0"/>
              </a:rPr>
              <a:t> XẠ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endParaRPr lang="en-US" b="1" dirty="0"/>
          </a:p>
        </p:txBody>
      </p:sp>
      <p:sp>
        <p:nvSpPr>
          <p:cNvPr id="3" name="Content Placeholder 2">
            <a:extLst>
              <a:ext uri="{FF2B5EF4-FFF2-40B4-BE49-F238E27FC236}">
                <a16:creationId xmlns:a16="http://schemas.microsoft.com/office/drawing/2014/main" id="{3A7BED2D-06AD-E14C-B8F6-ECB9025CF415}"/>
              </a:ext>
            </a:extLst>
          </p:cNvPr>
          <p:cNvSpPr>
            <a:spLocks noGrp="1"/>
          </p:cNvSpPr>
          <p:nvPr>
            <p:ph idx="1"/>
          </p:nvPr>
        </p:nvSpPr>
        <p:spPr>
          <a:xfrm>
            <a:off x="655983" y="2015732"/>
            <a:ext cx="11310729" cy="4037749"/>
          </a:xfrm>
        </p:spPr>
        <p:txBody>
          <a:bodyPr>
            <a:normAutofit fontScale="92500" lnSpcReduction="10000"/>
          </a:bodyPr>
          <a:lstStyle/>
          <a:p>
            <a:pPr marL="0" indent="0">
              <a:buNone/>
            </a:pPr>
            <a:r>
              <a:rPr lang="en-US" sz="2800" b="1" dirty="0">
                <a:latin typeface="Times New Roman" panose="02020603050405020304" pitchFamily="18" charset="0"/>
                <a:cs typeface="Times New Roman" panose="02020603050405020304" pitchFamily="18" charset="0"/>
              </a:rPr>
              <a:t>1. </a:t>
            </a:r>
            <a:r>
              <a:rPr lang="en-US" sz="2800" b="1" dirty="0" err="1">
                <a:latin typeface="Times New Roman" panose="02020603050405020304" pitchFamily="18" charset="0"/>
                <a:cs typeface="Times New Roman" panose="02020603050405020304" pitchFamily="18" charset="0"/>
              </a:rPr>
              <a:t>Vùng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ức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chế</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tiểu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ở</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võ</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não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thùy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trán</a:t>
            </a:r>
            <a:r>
              <a:rPr lang="en-US" sz="2800" b="1" dirty="0">
                <a:latin typeface="Times New Roman" panose="02020603050405020304" pitchFamily="18" charset="0"/>
                <a:cs typeface="Times New Roman" panose="02020603050405020304" pitchFamily="18" charset="0"/>
              </a:rPr>
              <a:t>( SP)</a:t>
            </a:r>
          </a:p>
          <a:p>
            <a:pPr>
              <a:buFont typeface="Wingdings" pitchFamily="2" charset="2"/>
              <a:buChar char="ü"/>
            </a:pPr>
            <a:r>
              <a:rPr lang="nl-NL" altLang="en-US" sz="2800" dirty="0"/>
              <a:t> </a:t>
            </a:r>
            <a:r>
              <a:rPr lang="nl-NL" altLang="en-US" sz="3000" dirty="0" err="1">
                <a:latin typeface="Times New Roman" panose="02020603050405020304" pitchFamily="18" charset="0"/>
                <a:cs typeface="Times New Roman" panose="02020603050405020304" pitchFamily="18" charset="0"/>
              </a:rPr>
              <a:t>Kiểm</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soát</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chủ</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động</a:t>
            </a:r>
            <a:endParaRPr lang="nl-NL" altLang="en-US" sz="3000" dirty="0">
              <a:latin typeface="Times New Roman" panose="02020603050405020304" pitchFamily="18" charset="0"/>
              <a:cs typeface="Times New Roman" panose="02020603050405020304" pitchFamily="18" charset="0"/>
            </a:endParaRPr>
          </a:p>
          <a:p>
            <a:pPr>
              <a:buFont typeface="Wingdings" pitchFamily="2" charset="2"/>
              <a:buChar char="ü"/>
            </a:pPr>
            <a:r>
              <a:rPr lang="nl-NL" altLang="en-US" sz="3000" dirty="0" err="1">
                <a:latin typeface="Times New Roman" panose="02020603050405020304" pitchFamily="18" charset="0"/>
                <a:cs typeface="Times New Roman" panose="02020603050405020304" pitchFamily="18" charset="0"/>
              </a:rPr>
              <a:t>Tác</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động</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bối</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cảnh</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xã</a:t>
            </a:r>
            <a:r>
              <a:rPr lang="nl-NL" altLang="en-US" sz="3000" dirty="0">
                <a:latin typeface="Times New Roman" panose="02020603050405020304" pitchFamily="18" charset="0"/>
                <a:cs typeface="Times New Roman" panose="02020603050405020304" pitchFamily="18" charset="0"/>
              </a:rPr>
              <a:t> </a:t>
            </a:r>
            <a:r>
              <a:rPr lang="nl-NL" altLang="en-US" sz="3000" dirty="0" err="1">
                <a:latin typeface="Times New Roman" panose="02020603050405020304" pitchFamily="18" charset="0"/>
                <a:cs typeface="Times New Roman" panose="02020603050405020304" pitchFamily="18" charset="0"/>
              </a:rPr>
              <a:t>hội</a:t>
            </a:r>
            <a:endParaRPr lang="nl-NL" altLang="en-US" sz="3000" dirty="0">
              <a:latin typeface="Times New Roman" panose="02020603050405020304" pitchFamily="18" charset="0"/>
              <a:cs typeface="Times New Roman" panose="02020603050405020304" pitchFamily="18" charset="0"/>
            </a:endParaRPr>
          </a:p>
          <a:p>
            <a:pPr>
              <a:buFont typeface="Wingdings" pitchFamily="2" charset="2"/>
              <a:buChar char="ü"/>
            </a:pPr>
            <a:r>
              <a:rPr lang="en-US" sz="2800" dirty="0" err="1">
                <a:latin typeface="Times New Roman" panose="02020603050405020304" pitchFamily="18" charset="0"/>
                <a:cs typeface="Times New Roman" panose="02020603050405020304" pitchFamily="18" charset="0"/>
              </a:rPr>
              <a:t>Vùng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báo</a:t>
            </a:r>
            <a:endParaRPr lang="en-US" sz="2800" dirty="0">
              <a:latin typeface="Times New Roman" panose="02020603050405020304" pitchFamily="18" charset="0"/>
              <a:cs typeface="Times New Roman" panose="02020603050405020304" pitchFamily="18" charset="0"/>
            </a:endParaRPr>
          </a:p>
          <a:p>
            <a:pPr marL="0" indent="0">
              <a:buNone/>
            </a:pPr>
            <a:r>
              <a:rPr lang="en-US" sz="2800" b="1" dirty="0">
                <a:latin typeface="Times New Roman" panose="02020603050405020304" pitchFamily="18" charset="0"/>
                <a:cs typeface="Times New Roman" panose="02020603050405020304" pitchFamily="18" charset="0"/>
              </a:rPr>
              <a:t>2. </a:t>
            </a:r>
            <a:r>
              <a:rPr lang="en-US" sz="2800" b="1" dirty="0" err="1">
                <a:latin typeface="Times New Roman" panose="02020603050405020304" pitchFamily="18" charset="0"/>
                <a:cs typeface="Times New Roman" panose="02020603050405020304" pitchFamily="18" charset="0"/>
              </a:rPr>
              <a:t>Não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giữa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PeriAqueductal</a:t>
            </a:r>
            <a:r>
              <a:rPr lang="en-US" sz="2800" b="1" dirty="0">
                <a:latin typeface="Times New Roman" panose="02020603050405020304" pitchFamily="18" charset="0"/>
                <a:cs typeface="Times New Roman" panose="02020603050405020304" pitchFamily="18" charset="0"/>
              </a:rPr>
              <a:t> Grey – PAG)</a:t>
            </a:r>
            <a:r>
              <a:rPr lang="en-US" sz="2800" dirty="0">
                <a:latin typeface="Times New Roman" panose="02020603050405020304" pitchFamily="18" charset="0"/>
                <a:cs typeface="Times New Roman" panose="02020603050405020304" pitchFamily="18" charset="0"/>
              </a:rPr>
              <a:t>:</a:t>
            </a:r>
            <a:r>
              <a:rPr lang="nl-NL" altLang="en-US" sz="2800" dirty="0" err="1">
                <a:latin typeface="Times New Roman" panose="02020603050405020304" pitchFamily="18" charset="0"/>
                <a:cs typeface="Times New Roman" panose="02020603050405020304" pitchFamily="18" charset="0"/>
              </a:rPr>
              <a:t>Vùng</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chất</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xám</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quanh</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cống</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não</a:t>
            </a:r>
            <a:r>
              <a:rPr lang="nl-NL" altLang="en-US" sz="2800" dirty="0">
                <a:latin typeface="Times New Roman" panose="02020603050405020304" pitchFamily="18" charset="0"/>
                <a:cs typeface="Times New Roman" panose="02020603050405020304" pitchFamily="18" charset="0"/>
              </a:rPr>
              <a:t> –</a:t>
            </a:r>
          </a:p>
          <a:p>
            <a:pPr marL="0" indent="0">
              <a:buNone/>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tin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sợi</a:t>
            </a:r>
            <a:r>
              <a:rPr lang="en-US" sz="2800" dirty="0">
                <a:latin typeface="Times New Roman" panose="02020603050405020304" pitchFamily="18" charset="0"/>
                <a:cs typeface="Times New Roman" panose="02020603050405020304" pitchFamily="18" charset="0"/>
              </a:rPr>
              <a:t> A-delta.</a:t>
            </a:r>
          </a:p>
          <a:p>
            <a:pPr>
              <a:buFont typeface="Wingdings" pitchFamily="2" charset="2"/>
              <a:buChar char="ü"/>
            </a:pPr>
            <a:r>
              <a:rPr lang="en-US" sz="2800" dirty="0" err="1">
                <a:latin typeface="Times New Roman" panose="02020603050405020304" pitchFamily="18" charset="0"/>
                <a:cs typeface="Times New Roman" panose="02020603050405020304" pitchFamily="18" charset="0"/>
              </a:rPr>
              <a:t>Vùng</a:t>
            </a:r>
            <a:r>
              <a:rPr lang="en-US" sz="2800" dirty="0">
                <a:latin typeface="Times New Roman" panose="02020603050405020304" pitchFamily="18" charset="0"/>
                <a:cs typeface="Times New Roman" panose="02020603050405020304" pitchFamily="18" charset="0"/>
              </a:rPr>
              <a:t> an </a:t>
            </a:r>
            <a:r>
              <a:rPr lang="en-US" sz="2800" dirty="0" err="1">
                <a:latin typeface="Times New Roman" panose="02020603050405020304" pitchFamily="18" charset="0"/>
                <a:cs typeface="Times New Roman" panose="02020603050405020304" pitchFamily="18" charset="0"/>
              </a:rPr>
              <a:t>toàn</a:t>
            </a: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E670B3B-576B-ED47-9A85-E6A087C0D716}"/>
              </a:ext>
            </a:extLst>
          </p:cNvPr>
          <p:cNvPicPr/>
          <p:nvPr/>
        </p:nvPicPr>
        <p:blipFill rotWithShape="1">
          <a:blip r:embed="rId2"/>
          <a:srcRect l="24875" t="21167" r="40155" b="55494"/>
          <a:stretch/>
        </p:blipFill>
        <p:spPr bwMode="auto">
          <a:xfrm>
            <a:off x="8349521" y="1"/>
            <a:ext cx="3617191" cy="2983042"/>
          </a:xfrm>
          <a:prstGeom prst="rect">
            <a:avLst/>
          </a:prstGeom>
          <a:ln/>
          <a:extLst>
            <a:ext uri="{53640926-AAD7-44D8-BBD7-CCE9431645EC}">
              <a14:shadowObscured xmlns:a14="http://schemas.microsoft.com/office/drawing/2010/main"/>
            </a:ext>
          </a:ex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406301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A0CC7-7164-0F47-B729-6DB198DE86E8}"/>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Trung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tâm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phản</a:t>
            </a:r>
            <a:r>
              <a:rPr lang="en-US" b="1" dirty="0">
                <a:latin typeface="Times New Roman" panose="02020603050405020304" pitchFamily="18" charset="0"/>
                <a:cs typeface="Times New Roman" panose="02020603050405020304" pitchFamily="18" charset="0"/>
              </a:rPr>
              <a:t> XẠ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endParaRPr lang="en-US" b="1" dirty="0"/>
          </a:p>
        </p:txBody>
      </p:sp>
      <p:sp>
        <p:nvSpPr>
          <p:cNvPr id="3" name="Content Placeholder 2">
            <a:extLst>
              <a:ext uri="{FF2B5EF4-FFF2-40B4-BE49-F238E27FC236}">
                <a16:creationId xmlns:a16="http://schemas.microsoft.com/office/drawing/2014/main" id="{3A7BED2D-06AD-E14C-B8F6-ECB9025CF415}"/>
              </a:ext>
            </a:extLst>
          </p:cNvPr>
          <p:cNvSpPr>
            <a:spLocks noGrp="1"/>
          </p:cNvSpPr>
          <p:nvPr>
            <p:ph idx="1"/>
          </p:nvPr>
        </p:nvSpPr>
        <p:spPr>
          <a:xfrm>
            <a:off x="655983" y="2015732"/>
            <a:ext cx="11310729" cy="4037749"/>
          </a:xfrm>
        </p:spPr>
        <p:txBody>
          <a:bodyPr>
            <a:normAutofit lnSpcReduction="10000"/>
          </a:bodyPr>
          <a:lstStyle/>
          <a:p>
            <a:pPr marL="0" lvl="0" indent="0">
              <a:buNone/>
            </a:pPr>
            <a:r>
              <a:rPr lang="en-US" sz="2800" b="1" dirty="0">
                <a:latin typeface="Times New Roman" panose="02020603050405020304" pitchFamily="18" charset="0"/>
                <a:cs typeface="Times New Roman" panose="02020603050405020304" pitchFamily="18" charset="0"/>
              </a:rPr>
              <a:t>3. </a:t>
            </a:r>
            <a:r>
              <a:rPr lang="en-US" sz="2800" b="1" dirty="0" err="1">
                <a:latin typeface="Times New Roman" panose="02020603050405020304" pitchFamily="18" charset="0"/>
                <a:cs typeface="Times New Roman" panose="02020603050405020304" pitchFamily="18" charset="0"/>
              </a:rPr>
              <a:t>Trung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tâm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tiểu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cầu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não</a:t>
            </a:r>
            <a:r>
              <a:rPr lang="en-US" sz="2800" b="1" dirty="0">
                <a:latin typeface="Times New Roman" panose="02020603050405020304" pitchFamily="18" charset="0"/>
                <a:cs typeface="Times New Roman" panose="02020603050405020304" pitchFamily="18" charset="0"/>
              </a:rPr>
              <a:t> (Pontine Micturition Center – PMC)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qua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a:t>
            </a:r>
          </a:p>
          <a:p>
            <a:pPr algn="just">
              <a:buFont typeface="Wingdings" pitchFamily="2" charset="2"/>
              <a:buChar char="ü"/>
            </a:pPr>
            <a:r>
              <a:rPr lang="nl-NL" altLang="en-US" sz="2800" dirty="0" err="1">
                <a:latin typeface="Times New Roman" panose="02020603050405020304" pitchFamily="18" charset="0"/>
                <a:cs typeface="Times New Roman" panose="02020603050405020304" pitchFamily="18" charset="0"/>
              </a:rPr>
              <a:t>Chuyển</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chế</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độ</a:t>
            </a:r>
            <a:r>
              <a:rPr lang="nl-NL" altLang="en-US" sz="2800" dirty="0">
                <a:latin typeface="Times New Roman" panose="02020603050405020304" pitchFamily="18" charset="0"/>
                <a:cs typeface="Times New Roman" panose="02020603050405020304" pitchFamily="18" charset="0"/>
              </a:rPr>
              <a:t> “on/off” </a:t>
            </a:r>
          </a:p>
          <a:p>
            <a:pPr algn="just">
              <a:buFont typeface="Wingdings" pitchFamily="2" charset="2"/>
              <a:buChar char="ü"/>
            </a:pPr>
            <a:r>
              <a:rPr lang="en-US" altLang="en-US" sz="2800" dirty="0" err="1">
                <a:latin typeface="Times New Roman" panose="02020603050405020304" pitchFamily="18" charset="0"/>
                <a:cs typeface="Times New Roman" panose="02020603050405020304" pitchFamily="18" charset="0"/>
              </a:rPr>
              <a:t>Điều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phối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các</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hoạt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động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cơ</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thắt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va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cơ</a:t>
            </a:r>
            <a:r>
              <a:rPr lang="en-US" altLang="en-US" sz="2800" dirty="0">
                <a:latin typeface="Times New Roman" panose="02020603050405020304" pitchFamily="18" charset="0"/>
                <a:cs typeface="Times New Roman" panose="02020603050405020304" pitchFamily="18" charset="0"/>
              </a:rPr>
              <a:t> BQ </a:t>
            </a:r>
            <a:r>
              <a:rPr lang="en-US" altLang="en-US" sz="2800" dirty="0" err="1">
                <a:latin typeface="Times New Roman" panose="02020603050405020304" pitchFamily="18" charset="0"/>
                <a:cs typeface="Times New Roman" panose="02020603050405020304" pitchFamily="18" charset="0"/>
              </a:rPr>
              <a:t>đê</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làm</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việc</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một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cách</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đồng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vận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nhịp</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nhàng</a:t>
            </a:r>
            <a:endParaRPr lang="en-US" altLang="en-US" sz="2800" dirty="0">
              <a:latin typeface="Times New Roman" panose="02020603050405020304" pitchFamily="18" charset="0"/>
              <a:cs typeface="Times New Roman" panose="02020603050405020304" pitchFamily="18" charset="0"/>
            </a:endParaRPr>
          </a:p>
          <a:p>
            <a:pPr algn="just">
              <a:buFont typeface="Wingdings" pitchFamily="2" charset="2"/>
              <a:buChar char="ü"/>
            </a:pPr>
            <a:r>
              <a:rPr lang="en-US" altLang="en-US" sz="2800" dirty="0">
                <a:latin typeface="Times New Roman" panose="02020603050405020304" pitchFamily="18" charset="0"/>
                <a:cs typeface="Times New Roman" panose="02020603050405020304" pitchFamily="18" charset="0"/>
              </a:rPr>
              <a:t>PMC </a:t>
            </a:r>
            <a:r>
              <a:rPr lang="en-US" altLang="en-US" sz="2800" dirty="0" err="1">
                <a:latin typeface="Times New Roman" panose="02020603050405020304" pitchFamily="18" charset="0"/>
                <a:cs typeface="Times New Roman" panose="02020603050405020304" pitchFamily="18" charset="0"/>
              </a:rPr>
              <a:t>chịu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ảnh</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hưởng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của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cảm</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xúc</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não</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kiểm</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soát</a:t>
            </a:r>
            <a:r>
              <a:rPr lang="en-US" altLang="en-US" sz="2800" dirty="0">
                <a:latin typeface="Times New Roman" panose="02020603050405020304" pitchFamily="18" charset="0"/>
                <a:cs typeface="Times New Roman" panose="02020603050405020304" pitchFamily="18" charset="0"/>
              </a:rPr>
              <a:t> PMC </a:t>
            </a:r>
            <a:r>
              <a:rPr lang="en-US" altLang="en-US" sz="2800" dirty="0" err="1">
                <a:latin typeface="Times New Roman" panose="02020603050405020304" pitchFamily="18" charset="0"/>
                <a:cs typeface="Times New Roman" panose="02020603050405020304" pitchFamily="18" charset="0"/>
              </a:rPr>
              <a:t>khi</a:t>
            </a:r>
            <a:r>
              <a:rPr lang="en-US" altLang="en-US" sz="2800" dirty="0">
                <a:latin typeface="Times New Roman" panose="02020603050405020304" pitchFamily="18" charset="0"/>
                <a:cs typeface="Times New Roman" panose="02020603050405020304" pitchFamily="18" charset="0"/>
              </a:rPr>
              <a:t> 2-4 </a:t>
            </a:r>
            <a:r>
              <a:rPr lang="en-US" altLang="en-US" sz="2800" dirty="0" err="1">
                <a:latin typeface="Times New Roman" panose="02020603050405020304" pitchFamily="18" charset="0"/>
                <a:cs typeface="Times New Roman" panose="02020603050405020304" pitchFamily="18" charset="0"/>
              </a:rPr>
              <a:t>tuổi</a:t>
            </a:r>
            <a:endParaRPr lang="vi-VN" altLang="en-US" sz="2800" dirty="0">
              <a:latin typeface="Times New Roman" panose="02020603050405020304" pitchFamily="18" charset="0"/>
              <a:cs typeface="Times New Roman" panose="02020603050405020304" pitchFamily="18" charset="0"/>
            </a:endParaRPr>
          </a:p>
          <a:p>
            <a:pPr marL="0" lvl="0" indent="0">
              <a:buNone/>
            </a:pP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E670B3B-576B-ED47-9A85-E6A087C0D716}"/>
              </a:ext>
            </a:extLst>
          </p:cNvPr>
          <p:cNvPicPr/>
          <p:nvPr/>
        </p:nvPicPr>
        <p:blipFill rotWithShape="1">
          <a:blip r:embed="rId2"/>
          <a:srcRect l="24875" t="21167" r="40155" b="55494"/>
          <a:stretch/>
        </p:blipFill>
        <p:spPr bwMode="auto">
          <a:xfrm>
            <a:off x="8814216" y="1"/>
            <a:ext cx="3152496" cy="2015732"/>
          </a:xfrm>
          <a:prstGeom prst="rect">
            <a:avLst/>
          </a:prstGeom>
          <a:ln/>
          <a:extLst>
            <a:ext uri="{53640926-AAD7-44D8-BBD7-CCE9431645EC}">
              <a14:shadowObscured xmlns:a14="http://schemas.microsoft.com/office/drawing/2010/main"/>
            </a:ext>
          </a:extLst>
        </p:spPr>
        <p:style>
          <a:lnRef idx="2">
            <a:schemeClr val="dk1"/>
          </a:lnRef>
          <a:fillRef idx="1">
            <a:schemeClr val="lt1"/>
          </a:fillRef>
          <a:effectRef idx="0">
            <a:schemeClr val="dk1"/>
          </a:effectRef>
          <a:fontRef idx="minor">
            <a:schemeClr val="dk1"/>
          </a:fontRef>
        </p:style>
      </p:pic>
      <p:sp>
        <p:nvSpPr>
          <p:cNvPr id="6" name="TextBox 5">
            <a:extLst>
              <a:ext uri="{FF2B5EF4-FFF2-40B4-BE49-F238E27FC236}">
                <a16:creationId xmlns:a16="http://schemas.microsoft.com/office/drawing/2014/main" id="{1287C25B-1EF5-E043-968F-4A60428F596B}"/>
              </a:ext>
            </a:extLst>
          </p:cNvPr>
          <p:cNvSpPr txBox="1"/>
          <p:nvPr/>
        </p:nvSpPr>
        <p:spPr>
          <a:xfrm flipH="1">
            <a:off x="2206487" y="3176153"/>
            <a:ext cx="944217"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3157803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DECEA-7BF1-984D-8F6F-9AFDF8A2BD9C}"/>
              </a:ext>
            </a:extLst>
          </p:cNvPr>
          <p:cNvSpPr>
            <a:spLocks noGrp="1"/>
          </p:cNvSpPr>
          <p:nvPr>
            <p:ph type="title"/>
          </p:nvPr>
        </p:nvSpPr>
        <p:spPr>
          <a:xfrm>
            <a:off x="1409075" y="329784"/>
            <a:ext cx="9645779" cy="494135"/>
          </a:xfrm>
        </p:spPr>
        <p:txBody>
          <a:bodyPr>
            <a:normAutofit fontScale="90000"/>
          </a:bodyPr>
          <a:lstStyle/>
          <a:p>
            <a:r>
              <a:rPr lang="en-US" b="1" dirty="0" err="1">
                <a:latin typeface="Times New Roman" panose="02020603050405020304" pitchFamily="18" charset="0"/>
                <a:cs typeface="Times New Roman" panose="02020603050405020304" pitchFamily="18" charset="0"/>
              </a:rPr>
              <a:t>Trung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tâm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phản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endParaRPr lang="en-US" b="1" dirty="0"/>
          </a:p>
        </p:txBody>
      </p:sp>
      <p:pic>
        <p:nvPicPr>
          <p:cNvPr id="5" name="Content Placeholder 4">
            <a:extLst>
              <a:ext uri="{FF2B5EF4-FFF2-40B4-BE49-F238E27FC236}">
                <a16:creationId xmlns:a16="http://schemas.microsoft.com/office/drawing/2014/main" id="{9695F5F6-5508-A249-AA28-E7BCEDC54176}"/>
              </a:ext>
            </a:extLst>
          </p:cNvPr>
          <p:cNvPicPr>
            <a:picLocks noGrp="1" noChangeAspect="1"/>
          </p:cNvPicPr>
          <p:nvPr>
            <p:ph idx="1"/>
          </p:nvPr>
        </p:nvPicPr>
        <p:blipFill>
          <a:blip r:embed="rId2"/>
          <a:stretch>
            <a:fillRect/>
          </a:stretch>
        </p:blipFill>
        <p:spPr>
          <a:xfrm>
            <a:off x="155713" y="1285418"/>
            <a:ext cx="3162168" cy="3449638"/>
          </a:xfrm>
          <a:prstGeom prst="rect">
            <a:avLst/>
          </a:prstGeom>
        </p:spPr>
      </p:pic>
      <p:sp>
        <p:nvSpPr>
          <p:cNvPr id="6" name="Rectangle 5">
            <a:extLst>
              <a:ext uri="{FF2B5EF4-FFF2-40B4-BE49-F238E27FC236}">
                <a16:creationId xmlns:a16="http://schemas.microsoft.com/office/drawing/2014/main" id="{69BD7585-C4E5-DF48-891A-62390793A61F}"/>
              </a:ext>
            </a:extLst>
          </p:cNvPr>
          <p:cNvSpPr/>
          <p:nvPr/>
        </p:nvSpPr>
        <p:spPr>
          <a:xfrm>
            <a:off x="3447738" y="1787577"/>
            <a:ext cx="8588549" cy="3970318"/>
          </a:xfrm>
          <a:prstGeom prst="rect">
            <a:avLst/>
          </a:prstGeom>
        </p:spPr>
        <p:txBody>
          <a:bodyPr wrap="square">
            <a:spAutoFit/>
          </a:bodyPr>
          <a:lstStyle/>
          <a:p>
            <a:pPr lvl="0" algn="just">
              <a:spcAft>
                <a:spcPts val="0"/>
              </a:spcAft>
              <a:buSzPts val="1000"/>
              <a:tabLst>
                <a:tab pos="457200" algn="l"/>
              </a:tabLst>
            </a:pPr>
            <a:r>
              <a:rPr lang="en-US" sz="2800" b="1" dirty="0" err="1">
                <a:latin typeface="Times New Roman" panose="02020603050405020304" pitchFamily="18" charset="0"/>
                <a:ea typeface="Times New Roman" panose="02020603050405020304" pitchFamily="18" charset="0"/>
              </a:rPr>
              <a:t>Hệ</a:t>
            </a:r>
            <a:r>
              <a:rPr lang="en-US" sz="2800" b="1" dirty="0">
                <a:latin typeface="Times New Roman" panose="02020603050405020304" pitchFamily="18" charset="0"/>
                <a:ea typeface="Times New Roman" panose="02020603050405020304" pitchFamily="18" charset="0"/>
              </a:rPr>
              <a:t> </a:t>
            </a:r>
            <a:r>
              <a:rPr lang="en-US" sz="2800" b="1" dirty="0" err="1">
                <a:latin typeface="Times New Roman" panose="02020603050405020304" pitchFamily="18" charset="0"/>
                <a:ea typeface="Times New Roman" panose="02020603050405020304" pitchFamily="18" charset="0"/>
              </a:rPr>
              <a:t>giao</a:t>
            </a:r>
            <a:r>
              <a:rPr lang="en-US" sz="2800" b="1" dirty="0">
                <a:latin typeface="Times New Roman" panose="02020603050405020304" pitchFamily="18" charset="0"/>
                <a:ea typeface="Times New Roman" panose="02020603050405020304" pitchFamily="18" charset="0"/>
              </a:rPr>
              <a:t> </a:t>
            </a:r>
            <a:r>
              <a:rPr lang="en-US" sz="2800" b="1" dirty="0" err="1">
                <a:latin typeface="Times New Roman" panose="02020603050405020304" pitchFamily="18" charset="0"/>
                <a:ea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xuất</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phát</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từ</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các</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hạch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giao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thuộc</a:t>
            </a:r>
            <a:r>
              <a:rPr lang="en-US" sz="2800" dirty="0">
                <a:latin typeface="Times New Roman" panose="02020603050405020304" pitchFamily="18" charset="0"/>
                <a:ea typeface="Times New Roman" panose="02020603050405020304" pitchFamily="18" charset="0"/>
              </a:rPr>
              <a:t> T10-L2, </a:t>
            </a:r>
            <a:r>
              <a:rPr lang="en-US" sz="2800" dirty="0" err="1">
                <a:latin typeface="Times New Roman" panose="02020603050405020304" pitchFamily="18" charset="0"/>
                <a:ea typeface="Times New Roman" panose="02020603050405020304" pitchFamily="18" charset="0"/>
              </a:rPr>
              <a:t>theo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thần</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kinh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hạ</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vị</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đến</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hạch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mạc</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treo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dưới</a:t>
            </a:r>
            <a:r>
              <a:rPr lang="en-US" sz="2800" dirty="0">
                <a:latin typeface="Times New Roman" panose="02020603050405020304" pitchFamily="18" charset="0"/>
                <a:ea typeface="Times New Roman" panose="02020603050405020304" pitchFamily="18" charset="0"/>
              </a:rPr>
              <a:t>.</a:t>
            </a:r>
          </a:p>
          <a:p>
            <a:pPr marL="457200" lvl="0" indent="-457200" algn="just">
              <a:spcAft>
                <a:spcPts val="0"/>
              </a:spcAft>
              <a:buSzPts val="1000"/>
              <a:buFont typeface="Wingdings" pitchFamily="2" charset="2"/>
              <a:buChar char="§"/>
              <a:tabLst>
                <a:tab pos="457200" algn="l"/>
              </a:tabLst>
            </a:pPr>
            <a:r>
              <a:rPr lang="en-US" sz="2800" dirty="0" err="1">
                <a:latin typeface="Times New Roman" panose="02020603050405020304" pitchFamily="18" charset="0"/>
                <a:ea typeface="Times New Roman" panose="02020603050405020304" pitchFamily="18" charset="0"/>
              </a:rPr>
              <a:t>Phụ</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trách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hoạt</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động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pha</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chứa</a:t>
            </a:r>
            <a:endParaRPr lang="en-US" sz="2800" dirty="0">
              <a:latin typeface="Times New Roman" panose="02020603050405020304" pitchFamily="18" charset="0"/>
              <a:ea typeface="Times New Roman" panose="02020603050405020304" pitchFamily="18" charset="0"/>
            </a:endParaRPr>
          </a:p>
          <a:p>
            <a:pPr marL="457200" lvl="0" indent="-457200" algn="just">
              <a:spcAft>
                <a:spcPts val="0"/>
              </a:spcAft>
              <a:buSzPts val="1000"/>
              <a:buFont typeface="Wingdings" pitchFamily="2" charset="2"/>
              <a:buChar char="§"/>
              <a:tabLst>
                <a:tab pos="457200" algn="l"/>
              </a:tabLst>
            </a:pPr>
            <a:r>
              <a:rPr lang="en-US" sz="2800" dirty="0">
                <a:latin typeface="Times New Roman" panose="02020603050405020304" pitchFamily="18" charset="0"/>
                <a:ea typeface="Times New Roman" panose="02020603050405020304" pitchFamily="18" charset="0"/>
              </a:rPr>
              <a:t>Chi </a:t>
            </a:r>
            <a:r>
              <a:rPr lang="en-US" sz="2800" dirty="0" err="1">
                <a:latin typeface="Times New Roman" panose="02020603050405020304" pitchFamily="18" charset="0"/>
                <a:ea typeface="Times New Roman" panose="02020603050405020304" pitchFamily="18" charset="0"/>
              </a:rPr>
              <a:t>phối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vòm</a:t>
            </a:r>
            <a:r>
              <a:rPr lang="en-US" sz="2800" dirty="0">
                <a:latin typeface="Times New Roman" panose="02020603050405020304" pitchFamily="18" charset="0"/>
                <a:ea typeface="Times New Roman" panose="02020603050405020304" pitchFamily="18" charset="0"/>
              </a:rPr>
              <a:t> BQ</a:t>
            </a:r>
          </a:p>
          <a:p>
            <a:pPr marL="457200" lvl="0" indent="-457200" algn="just">
              <a:spcAft>
                <a:spcPts val="0"/>
              </a:spcAft>
              <a:buSzPts val="1000"/>
              <a:buFont typeface="Wingdings" pitchFamily="2" charset="2"/>
              <a:buChar char="§"/>
              <a:tabLst>
                <a:tab pos="457200" algn="l"/>
              </a:tabLst>
            </a:pPr>
            <a:r>
              <a:rPr lang="en-US" sz="2800" dirty="0">
                <a:latin typeface="Times New Roman" panose="02020603050405020304" pitchFamily="18" charset="0"/>
                <a:ea typeface="Times New Roman" panose="02020603050405020304" pitchFamily="18" charset="0"/>
              </a:rPr>
              <a:t>Chi </a:t>
            </a:r>
            <a:r>
              <a:rPr lang="en-US" sz="2800" dirty="0" err="1">
                <a:latin typeface="Times New Roman" panose="02020603050405020304" pitchFamily="18" charset="0"/>
                <a:ea typeface="Times New Roman" panose="02020603050405020304" pitchFamily="18" charset="0"/>
              </a:rPr>
              <a:t>phối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cơ</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thắt</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niệu</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đạo</a:t>
            </a:r>
            <a:r>
              <a:rPr lang="en-US" sz="2800" dirty="0">
                <a:latin typeface="Times New Roman" panose="02020603050405020304" pitchFamily="18" charset="0"/>
                <a:ea typeface="Times New Roman" panose="02020603050405020304" pitchFamily="18" charset="0"/>
              </a:rPr>
              <a:t> .</a:t>
            </a:r>
          </a:p>
          <a:p>
            <a:pPr marL="457200" lvl="0" indent="-457200" algn="just">
              <a:spcAft>
                <a:spcPts val="0"/>
              </a:spcAft>
              <a:buSzPts val="1000"/>
              <a:buFont typeface="Wingdings" pitchFamily="2" charset="2"/>
              <a:buChar char="§"/>
              <a:tabLst>
                <a:tab pos="457200" algn="l"/>
              </a:tabLst>
            </a:pP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Có</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nhánh</a:t>
            </a:r>
            <a:r>
              <a:rPr lang="en-US" sz="2800" dirty="0">
                <a:latin typeface="Times New Roman" panose="02020603050405020304" pitchFamily="18" charset="0"/>
                <a:ea typeface="Times New Roman" panose="02020603050405020304" pitchFamily="18" charset="0"/>
              </a:rPr>
              <a:t> chi </a:t>
            </a:r>
            <a:r>
              <a:rPr lang="en-US" sz="2800" dirty="0" err="1">
                <a:latin typeface="Times New Roman" panose="02020603050405020304" pitchFamily="18" charset="0"/>
                <a:ea typeface="Times New Roman" panose="02020603050405020304" pitchFamily="18" charset="0"/>
              </a:rPr>
              <a:t>phối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cho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hạch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phó</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giao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rPr>
              <a:t> </a:t>
            </a:r>
          </a:p>
          <a:p>
            <a:pPr lvl="0" algn="just">
              <a:spcAft>
                <a:spcPts val="0"/>
              </a:spcAft>
              <a:buSzPts val="1000"/>
              <a:tabLst>
                <a:tab pos="457200" algn="l"/>
              </a:tabLst>
            </a:pP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Khi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giao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kích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thích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Giãn</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cơ</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thành</a:t>
            </a:r>
            <a:r>
              <a:rPr lang="en-US" sz="2800" dirty="0">
                <a:latin typeface="Times New Roman" panose="02020603050405020304" pitchFamily="18" charset="0"/>
                <a:ea typeface="Times New Roman" panose="02020603050405020304" pitchFamily="18" charset="0"/>
              </a:rPr>
              <a:t> BQ, </a:t>
            </a:r>
            <a:r>
              <a:rPr lang="en-US" sz="2800" dirty="0" err="1">
                <a:latin typeface="Times New Roman" panose="02020603050405020304" pitchFamily="18" charset="0"/>
                <a:ea typeface="Times New Roman" panose="02020603050405020304" pitchFamily="18" charset="0"/>
              </a:rPr>
              <a:t>thắt</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cơ</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niệu</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đạo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kèm</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ức</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chế</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phó</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giao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giãn</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cơ</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bàng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quang</a:t>
            </a:r>
            <a:r>
              <a:rPr lang="en-US" sz="2800" dirty="0">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
        <p:nvSpPr>
          <p:cNvPr id="7" name="Right Arrow 6">
            <a:extLst>
              <a:ext uri="{FF2B5EF4-FFF2-40B4-BE49-F238E27FC236}">
                <a16:creationId xmlns:a16="http://schemas.microsoft.com/office/drawing/2014/main" id="{30A5F5AC-BF76-A147-B372-05BE6718FEB6}"/>
              </a:ext>
            </a:extLst>
          </p:cNvPr>
          <p:cNvSpPr/>
          <p:nvPr/>
        </p:nvSpPr>
        <p:spPr>
          <a:xfrm flipV="1">
            <a:off x="3447738" y="4566094"/>
            <a:ext cx="626165" cy="168962"/>
          </a:xfrm>
          <a:prstGeom prst="rightArrow">
            <a:avLst>
              <a:gd name="adj1" fmla="val 50000"/>
              <a:gd name="adj2" fmla="val 46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9168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E7E8-AA17-C944-8BED-A87A1DB3AEB8}"/>
              </a:ext>
            </a:extLst>
          </p:cNvPr>
          <p:cNvSpPr>
            <a:spLocks noGrp="1"/>
          </p:cNvSpPr>
          <p:nvPr>
            <p:ph type="title"/>
          </p:nvPr>
        </p:nvSpPr>
        <p:spPr/>
        <p:txBody>
          <a:bodyPr/>
          <a:lstStyle/>
          <a:p>
            <a:r>
              <a:rPr lang="en-US" dirty="0" err="1">
                <a:latin typeface="Times New Roman" panose="02020603050405020304" pitchFamily="18" charset="0"/>
                <a:cs typeface="Times New Roman" panose="02020603050405020304" pitchFamily="18" charset="0"/>
              </a:rPr>
              <a:t>Trung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tâm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tiểu</a:t>
            </a:r>
            <a:endParaRPr lang="en-US" dirty="0"/>
          </a:p>
        </p:txBody>
      </p:sp>
      <p:pic>
        <p:nvPicPr>
          <p:cNvPr id="5" name="Content Placeholder 4">
            <a:extLst>
              <a:ext uri="{FF2B5EF4-FFF2-40B4-BE49-F238E27FC236}">
                <a16:creationId xmlns:a16="http://schemas.microsoft.com/office/drawing/2014/main" id="{B14F905C-A885-174D-9588-55E0CDD82596}"/>
              </a:ext>
            </a:extLst>
          </p:cNvPr>
          <p:cNvPicPr>
            <a:picLocks noGrp="1" noChangeAspect="1"/>
          </p:cNvPicPr>
          <p:nvPr>
            <p:ph idx="1"/>
          </p:nvPr>
        </p:nvPicPr>
        <p:blipFill>
          <a:blip r:embed="rId2"/>
          <a:stretch>
            <a:fillRect/>
          </a:stretch>
        </p:blipFill>
        <p:spPr>
          <a:xfrm>
            <a:off x="265043" y="1996246"/>
            <a:ext cx="3683002" cy="3449638"/>
          </a:xfrm>
          <a:prstGeom prst="rect">
            <a:avLst/>
          </a:prstGeom>
        </p:spPr>
      </p:pic>
      <p:sp>
        <p:nvSpPr>
          <p:cNvPr id="6" name="Rectangle 5">
            <a:extLst>
              <a:ext uri="{FF2B5EF4-FFF2-40B4-BE49-F238E27FC236}">
                <a16:creationId xmlns:a16="http://schemas.microsoft.com/office/drawing/2014/main" id="{7264BEB1-8B01-3045-A824-60FAFDEB3C31}"/>
              </a:ext>
            </a:extLst>
          </p:cNvPr>
          <p:cNvSpPr/>
          <p:nvPr/>
        </p:nvSpPr>
        <p:spPr>
          <a:xfrm>
            <a:off x="4234070" y="1853754"/>
            <a:ext cx="7692887" cy="3416320"/>
          </a:xfrm>
          <a:prstGeom prst="rect">
            <a:avLst/>
          </a:prstGeom>
        </p:spPr>
        <p:txBody>
          <a:bodyPr wrap="square">
            <a:spAutoFit/>
          </a:bodyPr>
          <a:lstStyle/>
          <a:p>
            <a:pPr algn="just">
              <a:buSzPts val="1000"/>
              <a:tabLst>
                <a:tab pos="457200" algn="l"/>
              </a:tabLst>
            </a:pPr>
            <a:r>
              <a:rPr lang="en-US" sz="2400" b="1" dirty="0" err="1">
                <a:latin typeface="Times New Roman" panose="02020603050405020304" pitchFamily="18" charset="0"/>
                <a:ea typeface="Times New Roman" panose="02020603050405020304" pitchFamily="18" charset="0"/>
              </a:rPr>
              <a:t>Hệ</a:t>
            </a:r>
            <a:r>
              <a:rPr lang="en-US" sz="2400" b="1" dirty="0">
                <a:latin typeface="Times New Roman" panose="02020603050405020304" pitchFamily="18" charset="0"/>
                <a:ea typeface="Times New Roman" panose="02020603050405020304" pitchFamily="18" charset="0"/>
              </a:rPr>
              <a:t> </a:t>
            </a:r>
            <a:r>
              <a:rPr lang="en-US" sz="2400" b="1" dirty="0" err="1">
                <a:latin typeface="Times New Roman" panose="02020603050405020304" pitchFamily="18" charset="0"/>
                <a:ea typeface="Times New Roman" panose="02020603050405020304" pitchFamily="18" charset="0"/>
              </a:rPr>
              <a:t>phó</a:t>
            </a:r>
            <a:r>
              <a:rPr lang="en-US" sz="2400" b="1" dirty="0">
                <a:latin typeface="Times New Roman" panose="02020603050405020304" pitchFamily="18" charset="0"/>
                <a:ea typeface="Times New Roman" panose="02020603050405020304" pitchFamily="18" charset="0"/>
              </a:rPr>
              <a:t> </a:t>
            </a:r>
            <a:r>
              <a:rPr lang="en-US" sz="2400" b="1" dirty="0" err="1">
                <a:latin typeface="Times New Roman" panose="02020603050405020304" pitchFamily="18" charset="0"/>
                <a:ea typeface="Times New Roman" panose="02020603050405020304" pitchFamily="18" charset="0"/>
              </a:rPr>
              <a:t>giao</a:t>
            </a:r>
            <a:r>
              <a:rPr lang="en-US" sz="2400" b="1" dirty="0">
                <a:latin typeface="Times New Roman" panose="02020603050405020304" pitchFamily="18" charset="0"/>
                <a:ea typeface="Times New Roman" panose="02020603050405020304" pitchFamily="18" charset="0"/>
              </a:rPr>
              <a:t> </a:t>
            </a:r>
            <a:r>
              <a:rPr lang="en-US" sz="2400" b="1" dirty="0" err="1">
                <a:latin typeface="Times New Roman" panose="02020603050405020304" pitchFamily="18" charset="0"/>
                <a:ea typeface="Times New Roman" panose="02020603050405020304" pitchFamily="18" charset="0"/>
              </a:rPr>
              <a:t>cảm</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Xuất</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phát</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từ</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nhân</a:t>
            </a:r>
            <a:r>
              <a:rPr lang="en-US" sz="2400" dirty="0">
                <a:latin typeface="Times New Roman" panose="02020603050405020304" pitchFamily="18" charset="0"/>
                <a:ea typeface="Times New Roman" panose="02020603050405020304" pitchFamily="18" charset="0"/>
              </a:rPr>
              <a:t> detrusor </a:t>
            </a:r>
            <a:r>
              <a:rPr lang="en-US" sz="2400" dirty="0" err="1">
                <a:latin typeface="Times New Roman" panose="02020603050405020304" pitchFamily="18" charset="0"/>
                <a:ea typeface="Times New Roman" panose="02020603050405020304" pitchFamily="18" charset="0"/>
              </a:rPr>
              <a:t>thuộc</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đốt</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tủy</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cùng</a:t>
            </a:r>
            <a:r>
              <a:rPr lang="en-US" sz="2400" dirty="0">
                <a:latin typeface="Times New Roman" panose="02020603050405020304" pitchFamily="18" charset="0"/>
                <a:ea typeface="Times New Roman" panose="02020603050405020304" pitchFamily="18" charset="0"/>
              </a:rPr>
              <a:t> S2-S4, </a:t>
            </a:r>
            <a:r>
              <a:rPr lang="en-US" sz="2400" dirty="0" err="1">
                <a:latin typeface="Times New Roman" panose="02020603050405020304" pitchFamily="18" charset="0"/>
                <a:ea typeface="Times New Roman" panose="02020603050405020304" pitchFamily="18" charset="0"/>
              </a:rPr>
              <a:t>thông</a:t>
            </a:r>
            <a:r>
              <a:rPr lang="en-US" sz="2400" dirty="0">
                <a:latin typeface="Times New Roman" panose="02020603050405020304" pitchFamily="18" charset="0"/>
                <a:ea typeface="Times New Roman" panose="02020603050405020304" pitchFamily="18" charset="0"/>
              </a:rPr>
              <a:t> qua </a:t>
            </a:r>
            <a:r>
              <a:rPr lang="en-US" sz="2400" dirty="0" err="1">
                <a:latin typeface="Times New Roman" panose="02020603050405020304" pitchFamily="18" charset="0"/>
                <a:ea typeface="Times New Roman" panose="02020603050405020304" pitchFamily="18" charset="0"/>
              </a:rPr>
              <a:t>thần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kinh</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chậu</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đến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hạch</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phó</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giao</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cảm</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ở</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bàng</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quang</a:t>
            </a:r>
            <a:endParaRPr lang="en-US" sz="24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Wingdings" pitchFamily="2" charset="2"/>
              <a:buChar char="ü"/>
              <a:tabLst>
                <a:tab pos="457200" algn="l"/>
              </a:tabLst>
            </a:pPr>
            <a:r>
              <a:rPr lang="en-US" sz="2400" dirty="0" err="1">
                <a:latin typeface="Times New Roman" panose="02020603050405020304" pitchFamily="18" charset="0"/>
                <a:ea typeface="Times New Roman" panose="02020603050405020304" pitchFamily="18" charset="0"/>
              </a:rPr>
              <a:t>Phụ</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trách</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hoạt</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động</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pha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bài</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xuất</a:t>
            </a:r>
            <a:endParaRPr lang="en-US" sz="24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Wingdings" pitchFamily="2" charset="2"/>
              <a:buChar char="ü"/>
              <a:tabLst>
                <a:tab pos="457200" algn="l"/>
              </a:tabLst>
            </a:pPr>
            <a:r>
              <a:rPr lang="en-US" sz="2400" dirty="0">
                <a:latin typeface="Times New Roman" panose="02020603050405020304" pitchFamily="18" charset="0"/>
                <a:ea typeface="Times New Roman" panose="02020603050405020304" pitchFamily="18" charset="0"/>
              </a:rPr>
              <a:t>Chi </a:t>
            </a:r>
            <a:r>
              <a:rPr lang="en-US" sz="2400" dirty="0" err="1">
                <a:latin typeface="Times New Roman" panose="02020603050405020304" pitchFamily="18" charset="0"/>
                <a:ea typeface="Times New Roman" panose="02020603050405020304" pitchFamily="18" charset="0"/>
              </a:rPr>
              <a:t>phối</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cho</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cơ</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bàng</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quang</a:t>
            </a:r>
            <a:endParaRPr lang="en-US" sz="2400" dirty="0">
              <a:latin typeface="Times New Roman" panose="02020603050405020304" pitchFamily="18" charset="0"/>
              <a:ea typeface="Times New Roman" panose="02020603050405020304" pitchFamily="18" charset="0"/>
            </a:endParaRPr>
          </a:p>
          <a:p>
            <a:pPr lvl="0" algn="just">
              <a:spcAft>
                <a:spcPts val="0"/>
              </a:spcAft>
              <a:buSzPts val="1000"/>
              <a:tabLst>
                <a:tab pos="457200" algn="l"/>
              </a:tabLst>
            </a:pP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Làm</a:t>
            </a:r>
            <a:r>
              <a:rPr lang="en-US" sz="2400" dirty="0">
                <a:latin typeface="Times New Roman" panose="02020603050405020304" pitchFamily="18" charset="0"/>
                <a:ea typeface="Times New Roman" panose="02020603050405020304" pitchFamily="18" charset="0"/>
              </a:rPr>
              <a:t> co </a:t>
            </a:r>
            <a:r>
              <a:rPr lang="en-US" sz="2400" dirty="0" err="1">
                <a:latin typeface="Times New Roman" panose="02020603050405020304" pitchFamily="18" charset="0"/>
                <a:ea typeface="Times New Roman" panose="02020603050405020304" pitchFamily="18" charset="0"/>
              </a:rPr>
              <a:t>cơ</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bàng</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quang</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và</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làm</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giãn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cơ</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thắt</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trong</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niệu</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đạo</a:t>
            </a:r>
            <a:r>
              <a:rPr lang="en-US" sz="2400" dirty="0">
                <a:latin typeface="Times New Roman" panose="02020603050405020304" pitchFamily="18" charset="0"/>
                <a:ea typeface="Times New Roman" panose="02020603050405020304" pitchFamily="18" charset="0"/>
              </a:rPr>
              <a:t>).</a:t>
            </a:r>
          </a:p>
          <a:p>
            <a:pPr lvl="0" algn="just">
              <a:spcAft>
                <a:spcPts val="0"/>
              </a:spcAft>
              <a:buSzPts val="1000"/>
              <a:tabLst>
                <a:tab pos="457200" algn="l"/>
              </a:tabLst>
            </a:pPr>
            <a:endParaRPr lang="en-US" sz="2400" dirty="0">
              <a:latin typeface="Times New Roman" panose="02020603050405020304" pitchFamily="18" charset="0"/>
              <a:ea typeface="Times New Roman" panose="02020603050405020304" pitchFamily="18" charset="0"/>
            </a:endParaRPr>
          </a:p>
          <a:p>
            <a:pPr lvl="0" algn="just">
              <a:spcAft>
                <a:spcPts val="0"/>
              </a:spcAft>
              <a:buSzPts val="1000"/>
              <a:tabLst>
                <a:tab pos="457200" algn="l"/>
              </a:tabLst>
            </a:pPr>
            <a:endParaRPr lang="en-US" sz="2400" dirty="0">
              <a:effectLst/>
              <a:latin typeface="Times New Roman" panose="02020603050405020304" pitchFamily="18" charset="0"/>
              <a:ea typeface="Times New Roman" panose="02020603050405020304" pitchFamily="18" charset="0"/>
            </a:endParaRPr>
          </a:p>
        </p:txBody>
      </p:sp>
      <p:sp>
        <p:nvSpPr>
          <p:cNvPr id="3" name="Right Arrow 2">
            <a:extLst>
              <a:ext uri="{FF2B5EF4-FFF2-40B4-BE49-F238E27FC236}">
                <a16:creationId xmlns:a16="http://schemas.microsoft.com/office/drawing/2014/main" id="{C10BBDD6-3988-0744-873C-DBD159AF5108}"/>
              </a:ext>
            </a:extLst>
          </p:cNvPr>
          <p:cNvSpPr/>
          <p:nvPr/>
        </p:nvSpPr>
        <p:spPr>
          <a:xfrm flipV="1">
            <a:off x="4099158" y="3878317"/>
            <a:ext cx="641008" cy="126124"/>
          </a:xfrm>
          <a:prstGeom prst="rightArrow">
            <a:avLst>
              <a:gd name="adj1" fmla="val 50000"/>
              <a:gd name="adj2" fmla="val 38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VN"/>
          </a:p>
        </p:txBody>
      </p:sp>
    </p:spTree>
    <p:extLst>
      <p:ext uri="{BB962C8B-B14F-4D97-AF65-F5344CB8AC3E}">
        <p14:creationId xmlns:p14="http://schemas.microsoft.com/office/powerpoint/2010/main" val="2779604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E7E8-AA17-C944-8BED-A87A1DB3AEB8}"/>
              </a:ext>
            </a:extLst>
          </p:cNvPr>
          <p:cNvSpPr>
            <a:spLocks noGrp="1"/>
          </p:cNvSpPr>
          <p:nvPr>
            <p:ph type="title"/>
          </p:nvPr>
        </p:nvSpPr>
        <p:spPr>
          <a:xfrm>
            <a:off x="1031855" y="414775"/>
            <a:ext cx="9603275" cy="783407"/>
          </a:xfrm>
        </p:spPr>
        <p:txBody>
          <a:bodyPr/>
          <a:lstStyle/>
          <a:p>
            <a:r>
              <a:rPr lang="en-US" b="1" dirty="0" err="1">
                <a:latin typeface="Times New Roman" panose="02020603050405020304" pitchFamily="18" charset="0"/>
                <a:cs typeface="Times New Roman" panose="02020603050405020304" pitchFamily="18" charset="0"/>
              </a:rPr>
              <a:t>Trung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tâm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phản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endParaRPr lang="en-US" b="1" dirty="0"/>
          </a:p>
        </p:txBody>
      </p:sp>
      <p:pic>
        <p:nvPicPr>
          <p:cNvPr id="5" name="Content Placeholder 4">
            <a:extLst>
              <a:ext uri="{FF2B5EF4-FFF2-40B4-BE49-F238E27FC236}">
                <a16:creationId xmlns:a16="http://schemas.microsoft.com/office/drawing/2014/main" id="{B14F905C-A885-174D-9588-55E0CDD82596}"/>
              </a:ext>
            </a:extLst>
          </p:cNvPr>
          <p:cNvPicPr>
            <a:picLocks noGrp="1" noChangeAspect="1"/>
          </p:cNvPicPr>
          <p:nvPr>
            <p:ph idx="1"/>
          </p:nvPr>
        </p:nvPicPr>
        <p:blipFill>
          <a:blip r:embed="rId2"/>
          <a:stretch>
            <a:fillRect/>
          </a:stretch>
        </p:blipFill>
        <p:spPr>
          <a:xfrm>
            <a:off x="265043" y="1704181"/>
            <a:ext cx="3162168" cy="3449638"/>
          </a:xfrm>
          <a:prstGeom prst="rect">
            <a:avLst/>
          </a:prstGeom>
        </p:spPr>
      </p:pic>
      <p:sp>
        <p:nvSpPr>
          <p:cNvPr id="6" name="Rectangle 5">
            <a:extLst>
              <a:ext uri="{FF2B5EF4-FFF2-40B4-BE49-F238E27FC236}">
                <a16:creationId xmlns:a16="http://schemas.microsoft.com/office/drawing/2014/main" id="{7264BEB1-8B01-3045-A824-60FAFDEB3C31}"/>
              </a:ext>
            </a:extLst>
          </p:cNvPr>
          <p:cNvSpPr/>
          <p:nvPr/>
        </p:nvSpPr>
        <p:spPr>
          <a:xfrm>
            <a:off x="3628932" y="1792542"/>
            <a:ext cx="8149436" cy="3892861"/>
          </a:xfrm>
          <a:prstGeom prst="rect">
            <a:avLst/>
          </a:prstGeom>
        </p:spPr>
        <p:txBody>
          <a:bodyPr wrap="square">
            <a:spAutoFit/>
          </a:bodyPr>
          <a:lstStyle/>
          <a:p>
            <a:pPr algn="just">
              <a:lnSpc>
                <a:spcPct val="150000"/>
              </a:lnSpc>
              <a:buSzPts val="1000"/>
              <a:tabLst>
                <a:tab pos="457200" algn="l"/>
              </a:tabLst>
            </a:pPr>
            <a:r>
              <a:rPr lang="en-US" sz="2800" b="1" dirty="0" err="1">
                <a:latin typeface="Times New Roman" panose="02020603050405020304" pitchFamily="18" charset="0"/>
                <a:cs typeface="Times New Roman" panose="02020603050405020304" pitchFamily="18" charset="0"/>
              </a:rPr>
              <a:t>Thần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bản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Onuf</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nằm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tủy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S2-S4,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qua TK </a:t>
            </a:r>
            <a:r>
              <a:rPr lang="en-US" sz="2800" dirty="0" err="1">
                <a:latin typeface="Times New Roman" panose="02020603050405020304" pitchFamily="18" charset="0"/>
                <a:cs typeface="Times New Roman" panose="02020603050405020304" pitchFamily="18" charset="0"/>
              </a:rPr>
              <a:t>thẹn</a:t>
            </a:r>
            <a:r>
              <a:rPr lang="en-US" sz="2800" dirty="0">
                <a:latin typeface="Times New Roman" panose="02020603050405020304" pitchFamily="18" charset="0"/>
                <a:cs typeface="Times New Roman" panose="02020603050405020304" pitchFamily="18" charset="0"/>
              </a:rPr>
              <a:t>.. chi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a:t>
            </a:r>
            <a:r>
              <a:rPr lang="en-US" sz="2800" dirty="0">
                <a:latin typeface="Times New Roman" panose="02020603050405020304" pitchFamily="18" charset="0"/>
                <a:cs typeface="Times New Roman" panose="02020603050405020304" pitchFamily="18" charset="0"/>
              </a:rPr>
              <a:t>) .</a:t>
            </a:r>
          </a:p>
          <a:p>
            <a:pPr marL="342900" indent="-342900">
              <a:lnSpc>
                <a:spcPct val="150000"/>
              </a:lnSpc>
              <a:buFont typeface="Wingdings" pitchFamily="2" charset="2"/>
              <a:buChar char="ü"/>
            </a:pPr>
            <a:r>
              <a:rPr lang="nl-NL" altLang="en-US" sz="2800" dirty="0" err="1">
                <a:latin typeface="Times New Roman" panose="02020603050405020304" pitchFamily="18" charset="0"/>
                <a:cs typeface="Times New Roman" panose="02020603050405020304" pitchFamily="18" charset="0"/>
              </a:rPr>
              <a:t>Thần</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kinh</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thân</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thể</a:t>
            </a:r>
            <a:endParaRPr lang="nl-NL" altLang="en-US" sz="2800" dirty="0">
              <a:latin typeface="Times New Roman" panose="02020603050405020304" pitchFamily="18" charset="0"/>
              <a:cs typeface="Times New Roman" panose="02020603050405020304" pitchFamily="18" charset="0"/>
            </a:endParaRPr>
          </a:p>
          <a:p>
            <a:pPr marL="342900" indent="-342900">
              <a:lnSpc>
                <a:spcPct val="150000"/>
              </a:lnSpc>
              <a:buFont typeface="Wingdings" pitchFamily="2" charset="2"/>
              <a:buChar char="ü"/>
            </a:pPr>
            <a:r>
              <a:rPr lang="en-US" altLang="en-US" sz="2800" dirty="0">
                <a:latin typeface="Times New Roman" panose="02020603050405020304" pitchFamily="18" charset="0"/>
                <a:cs typeface="Times New Roman" panose="02020603050405020304" pitchFamily="18" charset="0"/>
              </a:rPr>
              <a:t>Chi </a:t>
            </a:r>
            <a:r>
              <a:rPr lang="en-US" altLang="en-US" sz="2800" dirty="0" err="1">
                <a:latin typeface="Times New Roman" panose="02020603050405020304" pitchFamily="18" charset="0"/>
                <a:cs typeface="Times New Roman" panose="02020603050405020304" pitchFamily="18" charset="0"/>
              </a:rPr>
              <a:t>phối</a:t>
            </a:r>
            <a:r>
              <a:rPr lang="en-US" altLang="en-US" sz="2800" dirty="0">
                <a:latin typeface="Times New Roman" panose="02020603050405020304" pitchFamily="18" charset="0"/>
                <a:cs typeface="Times New Roman" panose="02020603050405020304" pitchFamily="18" charset="0"/>
              </a:rPr>
              <a:t> </a:t>
            </a:r>
            <a:r>
              <a:rPr lang="vi-VN" altLang="en-US" sz="2800" dirty="0">
                <a:latin typeface="Times New Roman" panose="02020603050405020304" pitchFamily="18" charset="0"/>
                <a:cs typeface="Times New Roman" panose="02020603050405020304" pitchFamily="18" charset="0"/>
              </a:rPr>
              <a:t>cơ thắt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ngoài</a:t>
            </a:r>
            <a:endParaRPr lang="vi-VN" altLang="en-US" sz="2800" dirty="0">
              <a:latin typeface="Times New Roman" panose="02020603050405020304" pitchFamily="18" charset="0"/>
              <a:cs typeface="Times New Roman" panose="02020603050405020304" pitchFamily="18" charset="0"/>
            </a:endParaRPr>
          </a:p>
          <a:p>
            <a:pPr marL="342900" indent="-342900">
              <a:lnSpc>
                <a:spcPct val="150000"/>
              </a:lnSpc>
              <a:buFont typeface="Wingdings" pitchFamily="2" charset="2"/>
              <a:buChar char="ü"/>
            </a:pPr>
            <a:r>
              <a:rPr lang="nl-NL" altLang="en-US" sz="2800" dirty="0" err="1">
                <a:latin typeface="Times New Roman" panose="02020603050405020304" pitchFamily="18" charset="0"/>
                <a:cs typeface="Times New Roman" panose="02020603050405020304" pitchFamily="18" charset="0"/>
              </a:rPr>
              <a:t>Kiểm</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soát</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chủ</a:t>
            </a:r>
            <a:r>
              <a:rPr lang="nl-NL" altLang="en-US" sz="2800" dirty="0">
                <a:latin typeface="Times New Roman" panose="02020603050405020304" pitchFamily="18" charset="0"/>
                <a:cs typeface="Times New Roman" panose="02020603050405020304" pitchFamily="18" charset="0"/>
              </a:rPr>
              <a:t> </a:t>
            </a:r>
            <a:r>
              <a:rPr lang="nl-NL" altLang="en-US" sz="2800" dirty="0" err="1">
                <a:latin typeface="Times New Roman" panose="02020603050405020304" pitchFamily="18" charset="0"/>
                <a:cs typeface="Times New Roman" panose="02020603050405020304" pitchFamily="18" charset="0"/>
              </a:rPr>
              <a:t>động</a:t>
            </a:r>
            <a:endParaRPr lang="nl-NL"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3471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F378E-B746-FD4C-A5BA-873ECC8F8164}"/>
              </a:ext>
            </a:extLst>
          </p:cNvPr>
          <p:cNvSpPr>
            <a:spLocks noGrp="1"/>
          </p:cNvSpPr>
          <p:nvPr>
            <p:ph type="title"/>
          </p:nvPr>
        </p:nvSpPr>
        <p:spPr>
          <a:xfrm>
            <a:off x="765313" y="804520"/>
            <a:ext cx="11161644" cy="587136"/>
          </a:xfrm>
        </p:spPr>
        <p:txBody>
          <a:bodyPr>
            <a:normAutofit fontScale="90000"/>
          </a:bodyPr>
          <a:lstStyle/>
          <a:p>
            <a:r>
              <a:rPr lang="en-US" b="1" dirty="0" err="1">
                <a:latin typeface="Times New Roman" panose="02020603050405020304" pitchFamily="18" charset="0"/>
                <a:cs typeface="Times New Roman" panose="02020603050405020304" pitchFamily="18" charset="0"/>
              </a:rPr>
              <a:t>Quá</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trình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thông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thường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tóm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tắt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như</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sau</a:t>
            </a:r>
            <a:r>
              <a:rPr lang="en-US" dirty="0"/>
              <a:t>:</a:t>
            </a:r>
          </a:p>
        </p:txBody>
      </p:sp>
      <p:sp>
        <p:nvSpPr>
          <p:cNvPr id="3" name="Content Placeholder 2">
            <a:extLst>
              <a:ext uri="{FF2B5EF4-FFF2-40B4-BE49-F238E27FC236}">
                <a16:creationId xmlns:a16="http://schemas.microsoft.com/office/drawing/2014/main" id="{AEE00819-6B85-2348-AEBA-333FCEEC95BF}"/>
              </a:ext>
            </a:extLst>
          </p:cNvPr>
          <p:cNvSpPr>
            <a:spLocks noGrp="1"/>
          </p:cNvSpPr>
          <p:nvPr>
            <p:ph idx="1"/>
          </p:nvPr>
        </p:nvSpPr>
        <p:spPr>
          <a:xfrm>
            <a:off x="3402767" y="2139695"/>
            <a:ext cx="8019737" cy="3736449"/>
          </a:xfrm>
        </p:spPr>
        <p:txBody>
          <a:bodyPr>
            <a:normAutofit/>
          </a:bodyPr>
          <a:lstStyle/>
          <a:p>
            <a:pPr marL="0" lvl="0" indent="0" algn="just">
              <a:buNone/>
            </a:pPr>
            <a:r>
              <a:rPr lang="en-US" sz="2800" b="1" dirty="0" err="1">
                <a:latin typeface="Times New Roman" panose="02020603050405020304" pitchFamily="18" charset="0"/>
                <a:cs typeface="Times New Roman" panose="02020603050405020304" pitchFamily="18" charset="0"/>
              </a:rPr>
              <a:t>Giai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đoạn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chứa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đựng</a:t>
            </a:r>
            <a:r>
              <a:rPr lang="en-US" sz="2800" dirty="0">
                <a:latin typeface="Times New Roman" panose="02020603050405020304" pitchFamily="18" charset="0"/>
                <a:cs typeface="Times New Roman" panose="02020603050405020304" pitchFamily="18" charset="0"/>
              </a:rPr>
              <a:t>: PMC </a:t>
            </a:r>
            <a:r>
              <a:rPr lang="en-US" sz="2800" dirty="0" err="1">
                <a:latin typeface="Times New Roman" panose="02020603050405020304" pitchFamily="18" charset="0"/>
                <a:cs typeface="Times New Roman" panose="02020603050405020304" pitchFamily="18" charset="0"/>
              </a:rPr>
              <a:t>sẽ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đồng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l</a:t>
            </a:r>
            <a:r>
              <a:rPr lang="en-US" sz="2800" dirty="0" err="1">
                <a:latin typeface="Times New Roman" panose="02020603050405020304" pitchFamily="18" charset="0"/>
                <a:cs typeface="Times New Roman" panose="02020603050405020304" pitchFamily="18" charset="0"/>
              </a:rPr>
              <a:t>à</a:t>
            </a:r>
            <a:r>
              <a:rPr lang="vi-VN" sz="2800" dirty="0">
                <a:latin typeface="Times New Roman" panose="02020603050405020304" pitchFamily="18" charset="0"/>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co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chứa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đựng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thấp</a:t>
            </a:r>
            <a:r>
              <a:rPr lang="en-US" sz="2800" dirty="0">
                <a:latin typeface="Times New Roman" panose="02020603050405020304" pitchFamily="18" charset="0"/>
                <a:cs typeface="Times New Roman" panose="02020603050405020304" pitchFamily="18" charset="0"/>
              </a:rPr>
              <a:t>.</a:t>
            </a:r>
          </a:p>
          <a:p>
            <a:endParaRPr lang="en-US" dirty="0"/>
          </a:p>
        </p:txBody>
      </p:sp>
      <p:pic>
        <p:nvPicPr>
          <p:cNvPr id="5" name="Picture 4">
            <a:extLst>
              <a:ext uri="{FF2B5EF4-FFF2-40B4-BE49-F238E27FC236}">
                <a16:creationId xmlns:a16="http://schemas.microsoft.com/office/drawing/2014/main" id="{0D5E48A2-CC4C-3E4E-A95B-EE8430044BD7}"/>
              </a:ext>
            </a:extLst>
          </p:cNvPr>
          <p:cNvPicPr/>
          <p:nvPr/>
        </p:nvPicPr>
        <p:blipFill rotWithShape="1">
          <a:blip r:embed="rId2"/>
          <a:srcRect l="18660" t="18023" r="16609" b="10903"/>
          <a:stretch/>
        </p:blipFill>
        <p:spPr bwMode="auto">
          <a:xfrm>
            <a:off x="0" y="1898803"/>
            <a:ext cx="3297836" cy="254832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5267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F378E-B746-FD4C-A5BA-873ECC8F8164}"/>
              </a:ext>
            </a:extLst>
          </p:cNvPr>
          <p:cNvSpPr>
            <a:spLocks noGrp="1"/>
          </p:cNvSpPr>
          <p:nvPr>
            <p:ph type="title"/>
          </p:nvPr>
        </p:nvSpPr>
        <p:spPr>
          <a:xfrm>
            <a:off x="765313" y="804520"/>
            <a:ext cx="11161644" cy="587136"/>
          </a:xfrm>
        </p:spPr>
        <p:txBody>
          <a:bodyPr>
            <a:normAutofit fontScale="90000"/>
          </a:bodyPr>
          <a:lstStyle/>
          <a:p>
            <a:r>
              <a:rPr lang="en-US" b="1" dirty="0" err="1">
                <a:latin typeface="Times New Roman" panose="02020603050405020304" pitchFamily="18" charset="0"/>
                <a:cs typeface="Times New Roman" panose="02020603050405020304" pitchFamily="18" charset="0"/>
              </a:rPr>
              <a:t>Quá</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trình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tiểu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thông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thường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tóm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tắt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như</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sau</a:t>
            </a:r>
            <a:r>
              <a:rPr lang="en-US" dirty="0"/>
              <a:t>:</a:t>
            </a:r>
          </a:p>
        </p:txBody>
      </p:sp>
      <p:pic>
        <p:nvPicPr>
          <p:cNvPr id="7" name="Content Placeholder 6">
            <a:extLst>
              <a:ext uri="{FF2B5EF4-FFF2-40B4-BE49-F238E27FC236}">
                <a16:creationId xmlns:a16="http://schemas.microsoft.com/office/drawing/2014/main" id="{E7752576-A0A7-4C44-8FDC-E371E365AE5A}"/>
              </a:ext>
            </a:extLst>
          </p:cNvPr>
          <p:cNvPicPr>
            <a:picLocks noGrp="1"/>
          </p:cNvPicPr>
          <p:nvPr>
            <p:ph idx="1"/>
          </p:nvPr>
        </p:nvPicPr>
        <p:blipFill rotWithShape="1">
          <a:blip r:embed="rId2"/>
          <a:srcRect l="27652" t="26252" r="22139" b="15270"/>
          <a:stretch/>
        </p:blipFill>
        <p:spPr bwMode="auto">
          <a:xfrm>
            <a:off x="134912" y="1876976"/>
            <a:ext cx="2743200" cy="2425201"/>
          </a:xfrm>
          <a:prstGeom prst="rect">
            <a:avLst/>
          </a:prstGeom>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F523B71A-12BA-9D40-B288-D811E6E6CD13}"/>
              </a:ext>
            </a:extLst>
          </p:cNvPr>
          <p:cNvSpPr/>
          <p:nvPr/>
        </p:nvSpPr>
        <p:spPr>
          <a:xfrm>
            <a:off x="3013022" y="1753849"/>
            <a:ext cx="9044065" cy="3903954"/>
          </a:xfrm>
          <a:prstGeom prst="rect">
            <a:avLst/>
          </a:prstGeom>
        </p:spPr>
        <p:txBody>
          <a:bodyPr wrap="square">
            <a:spAutoFit/>
          </a:bodyPr>
          <a:lstStyle/>
          <a:p>
            <a:pPr lvl="0" algn="just">
              <a:lnSpc>
                <a:spcPct val="150000"/>
              </a:lnSpc>
              <a:spcAft>
                <a:spcPts val="720"/>
              </a:spcAft>
              <a:buSzPts val="1000"/>
              <a:tabLst>
                <a:tab pos="228600" algn="l"/>
              </a:tabLst>
            </a:pPr>
            <a:r>
              <a:rPr lang="en-US" sz="2400" b="1" dirty="0" err="1">
                <a:solidFill>
                  <a:srgbClr val="282828"/>
                </a:solidFill>
                <a:latin typeface="Times New Roman" panose="02020603050405020304" pitchFamily="18" charset="0"/>
                <a:ea typeface="Times New Roman" panose="02020603050405020304" pitchFamily="18" charset="0"/>
              </a:rPr>
              <a:t>Giai</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đoạn</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làm</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rỗng</a:t>
            </a:r>
            <a:r>
              <a:rPr lang="en-US" sz="2400" dirty="0">
                <a:solidFill>
                  <a:srgbClr val="282828"/>
                </a:solidFill>
                <a:latin typeface="Times New Roman" panose="02020603050405020304" pitchFamily="18" charset="0"/>
                <a:ea typeface="Times New Roman" panose="02020603050405020304" pitchFamily="18" charset="0"/>
              </a:rPr>
              <a:t>: BQ </a:t>
            </a:r>
            <a:r>
              <a:rPr lang="en-US" sz="2400" dirty="0" err="1">
                <a:solidFill>
                  <a:srgbClr val="282828"/>
                </a:solidFill>
                <a:latin typeface="Times New Roman" panose="02020603050405020304" pitchFamily="18" charset="0"/>
                <a:ea typeface="Times New Roman" panose="02020603050405020304" pitchFamily="18" charset="0"/>
              </a:rPr>
              <a:t>đầy</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truyền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tín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hiệu</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về</a:t>
            </a:r>
            <a:r>
              <a:rPr lang="en-US" sz="2400" dirty="0">
                <a:solidFill>
                  <a:srgbClr val="282828"/>
                </a:solidFill>
                <a:latin typeface="Times New Roman" panose="02020603050405020304" pitchFamily="18" charset="0"/>
                <a:ea typeface="Times New Roman" panose="02020603050405020304" pitchFamily="18" charset="0"/>
              </a:rPr>
              <a:t> SP, </a:t>
            </a:r>
            <a:r>
              <a:rPr lang="en-US" sz="2400" dirty="0" err="1">
                <a:solidFill>
                  <a:srgbClr val="282828"/>
                </a:solidFill>
                <a:latin typeface="Times New Roman" panose="02020603050405020304" pitchFamily="18" charset="0"/>
                <a:ea typeface="Times New Roman" panose="02020603050405020304" pitchFamily="18" charset="0"/>
              </a:rPr>
              <a:t>gây</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cảm</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giác</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buồn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tiểu</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Tuy</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nhiên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lúc</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này</a:t>
            </a:r>
            <a:r>
              <a:rPr lang="en-US" sz="2400"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vỏ</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não</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sẽ</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ức</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chế</a:t>
            </a:r>
            <a:r>
              <a:rPr lang="en-US" sz="2400" b="1" dirty="0">
                <a:solidFill>
                  <a:srgbClr val="282828"/>
                </a:solidFill>
                <a:latin typeface="Times New Roman" panose="02020603050405020304" pitchFamily="18" charset="0"/>
                <a:ea typeface="Times New Roman" panose="02020603050405020304" pitchFamily="18" charset="0"/>
              </a:rPr>
              <a:t> PAG </a:t>
            </a:r>
            <a:r>
              <a:rPr lang="en-US" sz="2400" b="1" dirty="0" err="1">
                <a:solidFill>
                  <a:srgbClr val="282828"/>
                </a:solidFill>
                <a:latin typeface="Times New Roman" panose="02020603050405020304" pitchFamily="18" charset="0"/>
                <a:ea typeface="Times New Roman" panose="02020603050405020304" pitchFamily="18" charset="0"/>
              </a:rPr>
              <a:t>và</a:t>
            </a:r>
            <a:r>
              <a:rPr lang="en-US" sz="2400" b="1" dirty="0">
                <a:solidFill>
                  <a:srgbClr val="282828"/>
                </a:solidFill>
                <a:latin typeface="Times New Roman" panose="02020603050405020304" pitchFamily="18" charset="0"/>
                <a:ea typeface="Times New Roman" panose="02020603050405020304" pitchFamily="18" charset="0"/>
              </a:rPr>
              <a:t> PMC</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không</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cho</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bệnh</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nhân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đi</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tiểu</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đồng</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thời</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kích</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thích</a:t>
            </a:r>
            <a:r>
              <a:rPr lang="en-US" sz="2400" dirty="0">
                <a:solidFill>
                  <a:srgbClr val="282828"/>
                </a:solidFill>
                <a:latin typeface="Times New Roman" panose="02020603050405020304" pitchFamily="18" charset="0"/>
                <a:ea typeface="Times New Roman" panose="02020603050405020304" pitchFamily="18" charset="0"/>
              </a:rPr>
              <a:t> TK </a:t>
            </a:r>
            <a:r>
              <a:rPr lang="en-US" sz="2400" dirty="0" err="1">
                <a:solidFill>
                  <a:srgbClr val="282828"/>
                </a:solidFill>
                <a:latin typeface="Times New Roman" panose="02020603050405020304" pitchFamily="18" charset="0"/>
                <a:ea typeface="Times New Roman" panose="02020603050405020304" pitchFamily="18" charset="0"/>
              </a:rPr>
              <a:t>bản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thể</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làm</a:t>
            </a:r>
            <a:r>
              <a:rPr lang="en-US" sz="2400" dirty="0">
                <a:solidFill>
                  <a:srgbClr val="282828"/>
                </a:solidFill>
                <a:latin typeface="Times New Roman" panose="02020603050405020304" pitchFamily="18" charset="0"/>
                <a:ea typeface="Times New Roman" panose="02020603050405020304" pitchFamily="18" charset="0"/>
              </a:rPr>
              <a:t> co </a:t>
            </a:r>
            <a:r>
              <a:rPr lang="en-US" sz="2400" dirty="0" err="1">
                <a:solidFill>
                  <a:srgbClr val="282828"/>
                </a:solidFill>
                <a:latin typeface="Times New Roman" panose="02020603050405020304" pitchFamily="18" charset="0"/>
                <a:ea typeface="Times New Roman" panose="02020603050405020304" pitchFamily="18" charset="0"/>
              </a:rPr>
              <a:t>cơ</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thắt</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ngoài</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niệu</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đạo</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và</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đáy</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chậu</a:t>
            </a:r>
            <a:r>
              <a:rPr lang="en-US" sz="2400"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cho</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đến</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khi</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có</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địa</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điểm</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và</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thời</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gian</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thích</a:t>
            </a:r>
            <a:r>
              <a:rPr lang="en-US" sz="2400" b="1" dirty="0">
                <a:solidFill>
                  <a:srgbClr val="282828"/>
                </a:solidFill>
                <a:latin typeface="Times New Roman" panose="02020603050405020304" pitchFamily="18" charset="0"/>
                <a:ea typeface="Times New Roman" panose="02020603050405020304" pitchFamily="18" charset="0"/>
              </a:rPr>
              <a:t> </a:t>
            </a:r>
            <a:r>
              <a:rPr lang="en-US" sz="2400" b="1" dirty="0" err="1">
                <a:solidFill>
                  <a:srgbClr val="282828"/>
                </a:solidFill>
                <a:latin typeface="Times New Roman" panose="02020603050405020304" pitchFamily="18" charset="0"/>
                <a:ea typeface="Times New Roman" panose="02020603050405020304" pitchFamily="18" charset="0"/>
              </a:rPr>
              <a:t>hợp</a:t>
            </a:r>
            <a:r>
              <a:rPr lang="en-US" sz="2400" dirty="0">
                <a:solidFill>
                  <a:srgbClr val="282828"/>
                </a:solidFill>
                <a:latin typeface="Times New Roman" panose="02020603050405020304" pitchFamily="18" charset="0"/>
                <a:ea typeface="Times New Roman" panose="02020603050405020304" pitchFamily="18" charset="0"/>
              </a:rPr>
              <a:t>. Khi </a:t>
            </a:r>
            <a:r>
              <a:rPr lang="en-US" sz="2400" dirty="0" err="1">
                <a:solidFill>
                  <a:srgbClr val="282828"/>
                </a:solidFill>
                <a:latin typeface="Times New Roman" panose="02020603050405020304" pitchFamily="18" charset="0"/>
                <a:ea typeface="Times New Roman" panose="02020603050405020304" pitchFamily="18" charset="0"/>
              </a:rPr>
              <a:t>đó</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vỏ</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não</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sẽ</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ngưng</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ức</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chế</a:t>
            </a:r>
            <a:r>
              <a:rPr lang="en-US" sz="2400" dirty="0">
                <a:solidFill>
                  <a:srgbClr val="282828"/>
                </a:solidFill>
                <a:latin typeface="Times New Roman" panose="02020603050405020304" pitchFamily="18" charset="0"/>
                <a:ea typeface="Times New Roman" panose="02020603050405020304" pitchFamily="18" charset="0"/>
              </a:rPr>
              <a:t> PMC </a:t>
            </a:r>
            <a:r>
              <a:rPr lang="en-US" sz="2400" dirty="0" err="1">
                <a:solidFill>
                  <a:srgbClr val="282828"/>
                </a:solidFill>
                <a:latin typeface="Times New Roman" panose="02020603050405020304" pitchFamily="18" charset="0"/>
                <a:ea typeface="Times New Roman" panose="02020603050405020304" pitchFamily="18" charset="0"/>
              </a:rPr>
              <a:t>và</a:t>
            </a:r>
            <a:r>
              <a:rPr lang="en-US" sz="2400" dirty="0">
                <a:solidFill>
                  <a:srgbClr val="282828"/>
                </a:solidFill>
                <a:latin typeface="Times New Roman" panose="02020603050405020304" pitchFamily="18" charset="0"/>
                <a:ea typeface="Times New Roman" panose="02020603050405020304" pitchFamily="18" charset="0"/>
              </a:rPr>
              <a:t> PAG, PMC </a:t>
            </a:r>
            <a:r>
              <a:rPr lang="en-US" sz="2400" dirty="0" err="1">
                <a:solidFill>
                  <a:srgbClr val="282828"/>
                </a:solidFill>
                <a:latin typeface="Times New Roman" panose="02020603050405020304" pitchFamily="18" charset="0"/>
                <a:ea typeface="Times New Roman" panose="02020603050405020304" pitchFamily="18" charset="0"/>
              </a:rPr>
              <a:t>sẽ</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kích</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hoạt</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phó</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giao</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cảm</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và</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giảm</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hoạt</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giao</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cảm</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gây</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giãn</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cơ</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thắt</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ngoài</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sau</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đó</a:t>
            </a:r>
            <a:r>
              <a:rPr lang="en-US" sz="2400" dirty="0">
                <a:solidFill>
                  <a:srgbClr val="282828"/>
                </a:solidFill>
                <a:latin typeface="Times New Roman" panose="02020603050405020304" pitchFamily="18" charset="0"/>
                <a:ea typeface="Times New Roman" panose="02020603050405020304" pitchFamily="18" charset="0"/>
              </a:rPr>
              <a:t> co </a:t>
            </a:r>
            <a:r>
              <a:rPr lang="en-US" sz="2400" dirty="0" err="1">
                <a:solidFill>
                  <a:srgbClr val="282828"/>
                </a:solidFill>
                <a:latin typeface="Times New Roman" panose="02020603050405020304" pitchFamily="18" charset="0"/>
                <a:ea typeface="Times New Roman" panose="02020603050405020304" pitchFamily="18" charset="0"/>
              </a:rPr>
              <a:t>cơ</a:t>
            </a:r>
            <a:r>
              <a:rPr lang="en-US" sz="2400" dirty="0">
                <a:solidFill>
                  <a:srgbClr val="282828"/>
                </a:solidFill>
                <a:latin typeface="Times New Roman" panose="02020603050405020304" pitchFamily="18" charset="0"/>
                <a:ea typeface="Times New Roman" panose="02020603050405020304" pitchFamily="18" charset="0"/>
              </a:rPr>
              <a:t> BQ, </a:t>
            </a:r>
            <a:r>
              <a:rPr lang="en-US" sz="2400" dirty="0" err="1">
                <a:solidFill>
                  <a:srgbClr val="282828"/>
                </a:solidFill>
                <a:latin typeface="Times New Roman" panose="02020603050405020304" pitchFamily="18" charset="0"/>
                <a:ea typeface="Times New Roman" panose="02020603050405020304" pitchFamily="18" charset="0"/>
              </a:rPr>
              <a:t>làm</a:t>
            </a:r>
            <a:r>
              <a:rPr lang="en-US" sz="2400" dirty="0">
                <a:solidFill>
                  <a:srgbClr val="282828"/>
                </a:solidFill>
                <a:latin typeface="Times New Roman" panose="02020603050405020304" pitchFamily="18" charset="0"/>
                <a:ea typeface="Times New Roman" panose="02020603050405020304" pitchFamily="18" charset="0"/>
              </a:rPr>
              <a:t> </a:t>
            </a:r>
            <a:r>
              <a:rPr lang="en-US" sz="2400" dirty="0" err="1">
                <a:solidFill>
                  <a:srgbClr val="282828"/>
                </a:solidFill>
                <a:latin typeface="Times New Roman" panose="02020603050405020304" pitchFamily="18" charset="0"/>
                <a:ea typeface="Times New Roman" panose="02020603050405020304" pitchFamily="18" charset="0"/>
              </a:rPr>
              <a:t>rỗng</a:t>
            </a:r>
            <a:r>
              <a:rPr lang="en-US" sz="2400" dirty="0">
                <a:solidFill>
                  <a:srgbClr val="282828"/>
                </a:solidFill>
                <a:latin typeface="Times New Roman" panose="02020603050405020304" pitchFamily="18" charset="0"/>
                <a:ea typeface="Times New Roman" panose="02020603050405020304" pitchFamily="18" charset="0"/>
              </a:rPr>
              <a:t> BQ.</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05300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56CA9-DD76-F347-8778-0130E7F0A30A}"/>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Định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nghĩa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bàng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quang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thần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kinh</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BA88A9-5837-1744-9FDA-405BC105140A}"/>
              </a:ext>
            </a:extLst>
          </p:cNvPr>
          <p:cNvSpPr>
            <a:spLocks noGrp="1"/>
          </p:cNvSpPr>
          <p:nvPr>
            <p:ph idx="1"/>
          </p:nvPr>
        </p:nvSpPr>
        <p:spPr>
          <a:xfrm>
            <a:off x="524657" y="2015732"/>
            <a:ext cx="11302582" cy="3450613"/>
          </a:xfrm>
        </p:spPr>
        <p:txBody>
          <a:bodyPr/>
          <a:lstStyle/>
          <a:p>
            <a:pPr algn="just"/>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phải</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hay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gọi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hội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chứng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bàng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quang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thần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kinh</a:t>
            </a:r>
            <a:r>
              <a:rPr lang="en-US" dirty="0">
                <a:solidFill>
                  <a:srgbClr val="FF0000"/>
                </a:solidFill>
              </a:rPr>
              <a:t>.</a:t>
            </a:r>
          </a:p>
          <a:p>
            <a:endParaRPr lang="en-US" dirty="0"/>
          </a:p>
        </p:txBody>
      </p:sp>
    </p:spTree>
    <p:extLst>
      <p:ext uri="{BB962C8B-B14F-4D97-AF65-F5344CB8AC3E}">
        <p14:creationId xmlns:p14="http://schemas.microsoft.com/office/powerpoint/2010/main" val="3732271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1CEF-6877-9B4A-8450-6C565F8F64B9}"/>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Định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khu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vị</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tổn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thương</a:t>
            </a:r>
            <a:br>
              <a:rPr lang="en-US" dirty="0"/>
            </a:br>
            <a:endParaRPr lang="en-US" dirty="0"/>
          </a:p>
        </p:txBody>
      </p:sp>
      <p:sp>
        <p:nvSpPr>
          <p:cNvPr id="3" name="Content Placeholder 2">
            <a:extLst>
              <a:ext uri="{FF2B5EF4-FFF2-40B4-BE49-F238E27FC236}">
                <a16:creationId xmlns:a16="http://schemas.microsoft.com/office/drawing/2014/main" id="{075672F9-7700-894A-8401-0BBA9318D69A}"/>
              </a:ext>
            </a:extLst>
          </p:cNvPr>
          <p:cNvSpPr>
            <a:spLocks noGrp="1"/>
          </p:cNvSpPr>
          <p:nvPr>
            <p:ph idx="1"/>
          </p:nvPr>
        </p:nvSpPr>
        <p:spPr>
          <a:xfrm>
            <a:off x="824948" y="2047462"/>
            <a:ext cx="4770782" cy="3577910"/>
          </a:xfrm>
        </p:spPr>
        <p:txBody>
          <a:bodyPr/>
          <a:lstStyle/>
          <a:p>
            <a:pPr algn="just"/>
            <a:r>
              <a:rPr lang="en-US" sz="2800" dirty="0">
                <a:latin typeface="Times New Roman" panose="02020603050405020304" pitchFamily="18" charset="0"/>
                <a:cs typeface="Times New Roman" panose="02020603050405020304" pitchFamily="18" charset="0"/>
              </a:rPr>
              <a:t>Theo </a:t>
            </a:r>
            <a:r>
              <a:rPr lang="en-US" sz="2800" dirty="0" err="1">
                <a:latin typeface="Times New Roman" panose="02020603050405020304" pitchFamily="18" charset="0"/>
                <a:cs typeface="Times New Roman" panose="02020603050405020304" pitchFamily="18" charset="0"/>
              </a:rPr>
              <a:t>chiều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phẫu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đây</a:t>
            </a:r>
            <a:r>
              <a:rPr lang="en-US" sz="2800" dirty="0">
                <a:latin typeface="Times New Roman" panose="02020603050405020304" pitchFamily="18" charset="0"/>
                <a:cs typeface="Times New Roman" panose="02020603050405020304" pitchFamily="18" charset="0"/>
              </a:rPr>
              <a:t>:</a:t>
            </a:r>
          </a:p>
          <a:p>
            <a:pPr marL="0" indent="0">
              <a:buNone/>
            </a:pPr>
            <a:endParaRPr lang="en-US" dirty="0"/>
          </a:p>
        </p:txBody>
      </p:sp>
      <p:sp>
        <p:nvSpPr>
          <p:cNvPr id="4" name="Rectangle 2">
            <a:extLst>
              <a:ext uri="{FF2B5EF4-FFF2-40B4-BE49-F238E27FC236}">
                <a16:creationId xmlns:a16="http://schemas.microsoft.com/office/drawing/2014/main" id="{D695407D-4B95-C44E-8D4B-0C394FF3ACA8}"/>
              </a:ext>
            </a:extLst>
          </p:cNvPr>
          <p:cNvSpPr>
            <a:spLocks noChangeArrowheads="1"/>
          </p:cNvSpPr>
          <p:nvPr/>
        </p:nvSpPr>
        <p:spPr bwMode="auto">
          <a:xfrm>
            <a:off x="6248362" y="159026"/>
            <a:ext cx="1412771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9" descr="/var/folders/lh/l_drqz617p94m4bqp44twhyh0000gn/T/com.microsoft.Word/WebArchiveCopyPasteTempFiles/43828799_184731525754631_7408223809938915328_n-1.jpg">
            <a:extLst>
              <a:ext uri="{FF2B5EF4-FFF2-40B4-BE49-F238E27FC236}">
                <a16:creationId xmlns:a16="http://schemas.microsoft.com/office/drawing/2014/main" id="{7C881DD8-3382-D543-99BF-3CB6D466D15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865541" y="1928190"/>
            <a:ext cx="5355737" cy="3855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025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50785-7C0E-124D-8A60-36AA6A6DFD46}"/>
              </a:ext>
            </a:extLst>
          </p:cNvPr>
          <p:cNvSpPr>
            <a:spLocks noGrp="1"/>
          </p:cNvSpPr>
          <p:nvPr>
            <p:ph type="title"/>
          </p:nvPr>
        </p:nvSpPr>
        <p:spPr>
          <a:xfrm>
            <a:off x="304801" y="404734"/>
            <a:ext cx="6935450" cy="959372"/>
          </a:xfrm>
        </p:spPr>
        <p:txBody>
          <a:bodyPr>
            <a:normAutofit/>
          </a:bodyPr>
          <a:lstStyle/>
          <a:p>
            <a:r>
              <a:rPr lang="en-US" b="1" dirty="0"/>
              <a:t> </a:t>
            </a:r>
            <a:r>
              <a:rPr lang="en-US" b="1" dirty="0" err="1">
                <a:latin typeface="Times New Roman" panose="02020603050405020304" pitchFamily="18" charset="0"/>
                <a:cs typeface="Times New Roman" panose="02020603050405020304" pitchFamily="18" charset="0"/>
              </a:rPr>
              <a:t>Tổn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thương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pmc</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593FFEE-33F4-0F49-885B-235B7A5DDB62}"/>
              </a:ext>
            </a:extLst>
          </p:cNvPr>
          <p:cNvSpPr>
            <a:spLocks noGrp="1"/>
          </p:cNvSpPr>
          <p:nvPr>
            <p:ph idx="1"/>
          </p:nvPr>
        </p:nvSpPr>
        <p:spPr>
          <a:xfrm>
            <a:off x="304800" y="1768839"/>
            <a:ext cx="11582399" cy="4512040"/>
          </a:xfrm>
        </p:spPr>
        <p:txBody>
          <a:bodyPr>
            <a:normAutofit/>
          </a:bodyPr>
          <a:lstStyle/>
          <a:p>
            <a:r>
              <a:rPr lang="en-US" dirty="0"/>
              <a:t> </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Đột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quỵ</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não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não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úng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thủy</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mất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chi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thùy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a:t>
            </a:r>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vùng</a:t>
            </a:r>
            <a:r>
              <a:rPr lang="en-US" sz="2800" dirty="0">
                <a:latin typeface="Times New Roman" panose="02020603050405020304" pitchFamily="18" charset="0"/>
                <a:cs typeface="Times New Roman" panose="02020603050405020304" pitchFamily="18" charset="0"/>
              </a:rPr>
              <a:t> PMC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ảnh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hưởng</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đó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vẫn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són</a:t>
            </a:r>
            <a:endParaRPr lang="en-US" sz="2800" dirty="0">
              <a:latin typeface="Times New Roman" panose="02020603050405020304" pitchFamily="18" charset="0"/>
              <a:cs typeface="Times New Roman" panose="02020603050405020304" pitchFamily="18" charset="0"/>
            </a:endParaRPr>
          </a:p>
          <a:p>
            <a:pPr>
              <a:lnSpc>
                <a:spcPct val="90000"/>
              </a:lnSpc>
              <a:defRPr/>
            </a:pPr>
            <a:r>
              <a:rPr lang="en-US" altLang="en-US" sz="2800" b="1" dirty="0" err="1">
                <a:latin typeface="Times New Roman" panose="02020603050405020304" pitchFamily="18" charset="0"/>
                <a:cs typeface="Times New Roman" panose="02020603050405020304" pitchFamily="18" charset="0"/>
              </a:rPr>
              <a:t>Điều</a:t>
            </a:r>
            <a:r>
              <a:rPr lang="en-US" altLang="en-US" sz="2800" b="1" dirty="0">
                <a:latin typeface="Times New Roman" panose="02020603050405020304" pitchFamily="18" charset="0"/>
                <a:cs typeface="Times New Roman" panose="02020603050405020304" pitchFamily="18" charset="0"/>
              </a:rPr>
              <a:t> trị</a:t>
            </a:r>
          </a:p>
          <a:p>
            <a:pPr lvl="1">
              <a:lnSpc>
                <a:spcPct val="90000"/>
              </a:lnSpc>
              <a:buFont typeface="Wingdings" pitchFamily="2" charset="2"/>
              <a:buChar char="ü"/>
              <a:defRPr/>
            </a:pPr>
            <a:r>
              <a:rPr lang="en-US" altLang="en-US" sz="2800" dirty="0" err="1">
                <a:latin typeface="Times New Roman" panose="02020603050405020304" pitchFamily="18" charset="0"/>
                <a:cs typeface="Times New Roman" panose="02020603050405020304" pitchFamily="18" charset="0"/>
              </a:rPr>
              <a:t>Sớm</a:t>
            </a:r>
            <a:r>
              <a:rPr lang="en-US" altLang="en-US" sz="2800" dirty="0">
                <a:latin typeface="Times New Roman" panose="02020603050405020304" pitchFamily="18" charset="0"/>
                <a:cs typeface="Times New Roman" panose="02020603050405020304" pitchFamily="18" charset="0"/>
              </a:rPr>
              <a:t> –  </a:t>
            </a:r>
            <a:r>
              <a:rPr lang="en-US" altLang="en-US" sz="2800" dirty="0" err="1">
                <a:latin typeface="Times New Roman" panose="02020603050405020304" pitchFamily="18" charset="0"/>
                <a:cs typeface="Times New Roman" panose="02020603050405020304" pitchFamily="18" charset="0"/>
              </a:rPr>
              <a:t>sonde</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tiểu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lưu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hoặc</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thông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tiểu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ngắt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quãng</a:t>
            </a:r>
            <a:r>
              <a:rPr lang="en-US" altLang="en-US" sz="2800" dirty="0">
                <a:latin typeface="Times New Roman" panose="02020603050405020304" pitchFamily="18" charset="0"/>
                <a:cs typeface="Times New Roman" panose="02020603050405020304" pitchFamily="18" charset="0"/>
              </a:rPr>
              <a:t> (CIC) </a:t>
            </a:r>
          </a:p>
          <a:p>
            <a:pPr lvl="1">
              <a:lnSpc>
                <a:spcPct val="90000"/>
              </a:lnSpc>
              <a:buFont typeface="Wingdings" pitchFamily="2" charset="2"/>
              <a:buChar char="ü"/>
              <a:defRPr/>
            </a:pPr>
            <a:r>
              <a:rPr lang="en-US" altLang="en-US" sz="2800" dirty="0" err="1">
                <a:latin typeface="Times New Roman" panose="02020603050405020304" pitchFamily="18" charset="0"/>
                <a:cs typeface="Times New Roman" panose="02020603050405020304" pitchFamily="18" charset="0"/>
              </a:rPr>
              <a:t>Giai</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đoạn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tăng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phản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xa</a:t>
            </a:r>
            <a:r>
              <a:rPr lang="en-US" altLang="en-US" sz="2800" dirty="0">
                <a:latin typeface="Times New Roman" panose="02020603050405020304" pitchFamily="18" charset="0"/>
                <a:cs typeface="Times New Roman" panose="02020603050405020304" pitchFamily="18" charset="0"/>
              </a:rPr>
              <a:t>̣ – </a:t>
            </a:r>
            <a:r>
              <a:rPr lang="en-US" altLang="en-US" sz="2800" dirty="0" err="1">
                <a:latin typeface="Times New Roman" panose="02020603050405020304" pitchFamily="18" charset="0"/>
                <a:cs typeface="Times New Roman" panose="02020603050405020304" pitchFamily="18" charset="0"/>
              </a:rPr>
              <a:t>Tiểu</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theo</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giơ</a:t>
            </a:r>
            <a:r>
              <a:rPr lang="en-US" altLang="en-US" sz="2800" dirty="0">
                <a:latin typeface="Times New Roman" panose="02020603050405020304" pitchFamily="18" charset="0"/>
                <a:cs typeface="Times New Roman" panose="02020603050405020304" pitchFamily="18" charset="0"/>
              </a:rPr>
              <a:t>̀ ± anticholinergics</a:t>
            </a:r>
          </a:p>
          <a:p>
            <a:endParaRPr lang="en-US" dirty="0"/>
          </a:p>
        </p:txBody>
      </p:sp>
      <p:pic>
        <p:nvPicPr>
          <p:cNvPr id="4" name="Picture 3">
            <a:extLst>
              <a:ext uri="{FF2B5EF4-FFF2-40B4-BE49-F238E27FC236}">
                <a16:creationId xmlns:a16="http://schemas.microsoft.com/office/drawing/2014/main" id="{969C587C-2ACA-4245-9DF1-ABE3443BFCF2}"/>
              </a:ext>
            </a:extLst>
          </p:cNvPr>
          <p:cNvPicPr/>
          <p:nvPr/>
        </p:nvPicPr>
        <p:blipFill rotWithShape="1">
          <a:blip r:embed="rId2"/>
          <a:srcRect l="24875" t="21167" r="40155" b="55494"/>
          <a:stretch/>
        </p:blipFill>
        <p:spPr bwMode="auto">
          <a:xfrm>
            <a:off x="9218950" y="129930"/>
            <a:ext cx="2668249" cy="1508980"/>
          </a:xfrm>
          <a:prstGeom prst="rect">
            <a:avLst/>
          </a:prstGeom>
          <a:ln/>
          <a:extLst>
            <a:ext uri="{53640926-AAD7-44D8-BBD7-CCE9431645EC}">
              <a14:shadowObscured xmlns:a14="http://schemas.microsoft.com/office/drawing/2010/main"/>
            </a:ext>
          </a:ex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960191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FE15-E932-3146-A83E-FC1FAEF38A40}"/>
              </a:ext>
            </a:extLst>
          </p:cNvPr>
          <p:cNvSpPr>
            <a:spLocks noGrp="1"/>
          </p:cNvSpPr>
          <p:nvPr>
            <p:ph type="title"/>
          </p:nvPr>
        </p:nvSpPr>
        <p:spPr>
          <a:xfrm>
            <a:off x="635621" y="804519"/>
            <a:ext cx="10950496" cy="1049235"/>
          </a:xfrm>
        </p:spPr>
        <p:txBody>
          <a:bodyPr>
            <a:normAutofit/>
          </a:bodyPr>
          <a:lstStyle/>
          <a:p>
            <a:r>
              <a:rPr lang="en-US" sz="2800" b="1" dirty="0" err="1">
                <a:latin typeface="Times New Roman" panose="02020603050405020304" pitchFamily="18" charset="0"/>
                <a:cs typeface="Times New Roman" panose="02020603050405020304" pitchFamily="18" charset="0"/>
              </a:rPr>
              <a:t>Tổn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thương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giữa</a:t>
            </a:r>
            <a:r>
              <a:rPr lang="en-US" sz="2800" b="1" dirty="0">
                <a:latin typeface="Times New Roman" panose="02020603050405020304" pitchFamily="18" charset="0"/>
                <a:cs typeface="Times New Roman" panose="02020603050405020304" pitchFamily="18" charset="0"/>
              </a:rPr>
              <a:t> PMC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tủy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trên</a:t>
            </a:r>
            <a:r>
              <a:rPr lang="en-US" sz="2800" b="1" dirty="0">
                <a:latin typeface="Times New Roman" panose="02020603050405020304" pitchFamily="18" charset="0"/>
                <a:cs typeface="Times New Roman" panose="02020603050405020304" pitchFamily="18" charset="0"/>
              </a:rPr>
              <a:t> T10)</a:t>
            </a:r>
          </a:p>
        </p:txBody>
      </p:sp>
      <p:sp>
        <p:nvSpPr>
          <p:cNvPr id="3" name="Content Placeholder 2">
            <a:extLst>
              <a:ext uri="{FF2B5EF4-FFF2-40B4-BE49-F238E27FC236}">
                <a16:creationId xmlns:a16="http://schemas.microsoft.com/office/drawing/2014/main" id="{22A72AA2-F8D5-114B-B971-099EFB7FBA89}"/>
              </a:ext>
            </a:extLst>
          </p:cNvPr>
          <p:cNvSpPr>
            <a:spLocks noGrp="1"/>
          </p:cNvSpPr>
          <p:nvPr>
            <p:ph idx="1"/>
          </p:nvPr>
        </p:nvSpPr>
        <p:spPr>
          <a:xfrm>
            <a:off x="359385" y="1867278"/>
            <a:ext cx="11502967" cy="4037749"/>
          </a:xfrm>
        </p:spPr>
        <p:txBody>
          <a:bodyPr>
            <a:normAutofit fontScale="62500" lnSpcReduction="20000"/>
          </a:bodyPr>
          <a:lstStyle/>
          <a:p>
            <a:pPr algn="just">
              <a:buFont typeface="Wingdings" pitchFamily="2" charset="2"/>
              <a:buChar char="ü"/>
            </a:pPr>
            <a:r>
              <a:rPr lang="en-US" sz="4000" dirty="0" err="1">
                <a:latin typeface="Times New Roman" panose="02020603050405020304" pitchFamily="18" charset="0"/>
                <a:cs typeface="Times New Roman" panose="02020603050405020304" pitchFamily="18" charset="0"/>
              </a:rPr>
              <a:t>Mất</a:t>
            </a:r>
            <a:r>
              <a:rPr lang="en-US" sz="4000" dirty="0">
                <a:latin typeface="Times New Roman" panose="02020603050405020304" pitchFamily="18" charset="0"/>
                <a:cs typeface="Times New Roman" panose="02020603050405020304" pitchFamily="18" charset="0"/>
              </a:rPr>
              <a:t> chi </a:t>
            </a:r>
            <a:r>
              <a:rPr lang="en-US" sz="4000" dirty="0" err="1">
                <a:latin typeface="Times New Roman" panose="02020603050405020304" pitchFamily="18" charset="0"/>
                <a:cs typeface="Times New Roman" panose="02020603050405020304" pitchFamily="18" charset="0"/>
              </a:rPr>
              <a:t>phối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của</a:t>
            </a:r>
            <a:r>
              <a:rPr lang="en-US" sz="4000" dirty="0">
                <a:latin typeface="Times New Roman" panose="02020603050405020304" pitchFamily="18" charset="0"/>
                <a:cs typeface="Times New Roman" panose="02020603050405020304" pitchFamily="18" charset="0"/>
              </a:rPr>
              <a:t> PMC</a:t>
            </a:r>
          </a:p>
          <a:p>
            <a:pPr algn="just">
              <a:buFont typeface="Wingdings" pitchFamily="2" charset="2"/>
              <a:buChar char="ü"/>
            </a:pPr>
            <a:r>
              <a:rPr lang="en-US" sz="4000" dirty="0">
                <a:latin typeface="Times New Roman" panose="02020603050405020304" pitchFamily="18" charset="0"/>
                <a:cs typeface="Times New Roman" panose="02020603050405020304" pitchFamily="18" charset="0"/>
              </a:rPr>
              <a:t> Giao </a:t>
            </a:r>
            <a:r>
              <a:rPr lang="en-US" sz="4000" dirty="0" err="1">
                <a:latin typeface="Times New Roman" panose="02020603050405020304" pitchFamily="18" charset="0"/>
                <a:cs typeface="Times New Roman" panose="02020603050405020304" pitchFamily="18" charset="0"/>
              </a:rPr>
              <a:t>cảm</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không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được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kích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thích</a:t>
            </a:r>
            <a:r>
              <a:rPr lang="en-US" sz="4000" dirty="0">
                <a:latin typeface="Times New Roman" panose="02020603050405020304" pitchFamily="18" charset="0"/>
                <a:cs typeface="Times New Roman" panose="02020603050405020304" pitchFamily="18" charset="0"/>
              </a:rPr>
              <a:t>,</a:t>
            </a:r>
          </a:p>
          <a:p>
            <a:pPr algn="just">
              <a:buFont typeface="Wingdings" pitchFamily="2" charset="2"/>
              <a:buChar char="ü"/>
            </a:pP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Phó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giao</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cảm</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không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bị</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ức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chế</a:t>
            </a:r>
            <a:endParaRPr lang="en-US" sz="4000" dirty="0">
              <a:latin typeface="Times New Roman" panose="02020603050405020304" pitchFamily="18" charset="0"/>
              <a:cs typeface="Times New Roman" panose="02020603050405020304" pitchFamily="18" charset="0"/>
            </a:endParaRPr>
          </a:p>
          <a:p>
            <a:pPr marL="0" indent="0" algn="just">
              <a:buNone/>
            </a:pP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Mất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phối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hợp</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cơ</a:t>
            </a:r>
            <a:r>
              <a:rPr lang="en-US" sz="4000" dirty="0">
                <a:latin typeface="Times New Roman" panose="02020603050405020304" pitchFamily="18" charset="0"/>
                <a:cs typeface="Times New Roman" panose="02020603050405020304" pitchFamily="18" charset="0"/>
              </a:rPr>
              <a:t> co BQ </a:t>
            </a:r>
            <a:r>
              <a:rPr lang="en-US" sz="4000" dirty="0" err="1">
                <a:latin typeface="Times New Roman" panose="02020603050405020304" pitchFamily="18" charset="0"/>
                <a:cs typeface="Times New Roman" panose="02020603050405020304" pitchFamily="18" charset="0"/>
              </a:rPr>
              <a:t>và</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cơ</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thắt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niệu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đạo</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áp</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lực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trong</a:t>
            </a:r>
            <a:r>
              <a:rPr lang="en-US" sz="4000" dirty="0">
                <a:latin typeface="Times New Roman" panose="02020603050405020304" pitchFamily="18" charset="0"/>
                <a:cs typeface="Times New Roman" panose="02020603050405020304" pitchFamily="18" charset="0"/>
              </a:rPr>
              <a:t> BQ </a:t>
            </a:r>
            <a:r>
              <a:rPr lang="en-US" sz="4000" dirty="0" err="1">
                <a:latin typeface="Times New Roman" panose="02020603050405020304" pitchFamily="18" charset="0"/>
                <a:cs typeface="Times New Roman" panose="02020603050405020304" pitchFamily="18" charset="0"/>
              </a:rPr>
              <a:t>tăng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cao</a:t>
            </a:r>
            <a:r>
              <a:rPr lang="en-US" sz="4000" dirty="0">
                <a:latin typeface="Times New Roman" panose="02020603050405020304" pitchFamily="18" charset="0"/>
                <a:cs typeface="Times New Roman" panose="02020603050405020304" pitchFamily="18" charset="0"/>
              </a:rPr>
              <a:t> (80-90cm H</a:t>
            </a:r>
            <a:r>
              <a:rPr lang="en-US" sz="4000" baseline="-25000" dirty="0">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O), </a:t>
            </a:r>
            <a:r>
              <a:rPr lang="en-US" sz="4000" dirty="0" err="1">
                <a:latin typeface="Times New Roman" panose="02020603050405020304" pitchFamily="18" charset="0"/>
                <a:cs typeface="Times New Roman" panose="02020603050405020304" pitchFamily="18" charset="0"/>
              </a:rPr>
              <a:t>gây</a:t>
            </a:r>
            <a:r>
              <a:rPr lang="en-US" sz="4000"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trào</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ngược</a:t>
            </a:r>
            <a:r>
              <a:rPr lang="en-US" sz="4000" b="1" dirty="0">
                <a:latin typeface="Times New Roman" panose="02020603050405020304" pitchFamily="18" charset="0"/>
                <a:cs typeface="Times New Roman" panose="02020603050405020304" pitchFamily="18" charset="0"/>
              </a:rPr>
              <a:t> BQ </a:t>
            </a:r>
            <a:r>
              <a:rPr lang="en-US" sz="4000" b="1" dirty="0" err="1">
                <a:latin typeface="Times New Roman" panose="02020603050405020304" pitchFamily="18" charset="0"/>
                <a:cs typeface="Times New Roman" panose="02020603050405020304" pitchFamily="18" charset="0"/>
              </a:rPr>
              <a:t>niệu</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quản</a:t>
            </a:r>
            <a:r>
              <a:rPr lang="en-US" sz="4000" b="1" dirty="0">
                <a:latin typeface="Times New Roman" panose="02020603050405020304" pitchFamily="18" charset="0"/>
                <a:cs typeface="Times New Roman" panose="02020603050405020304" pitchFamily="18" charset="0"/>
              </a:rPr>
              <a: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tổn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thương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thận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Bệnh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nhân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thường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biểu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hiện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tiểu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gấp</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lắt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nhắt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không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tự</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chủ</a:t>
            </a:r>
            <a:r>
              <a:rPr lang="en-US" sz="4000" dirty="0">
                <a:latin typeface="Times New Roman" panose="02020603050405020304" pitchFamily="18" charset="0"/>
                <a:cs typeface="Times New Roman" panose="02020603050405020304" pitchFamily="18" charset="0"/>
              </a:rPr>
              <a:t>.</a:t>
            </a:r>
          </a:p>
          <a:p>
            <a:pPr algn="just"/>
            <a:r>
              <a:rPr lang="en-US" sz="4000" dirty="0" err="1">
                <a:latin typeface="Times New Roman" panose="02020603050405020304" pitchFamily="18" charset="0"/>
                <a:cs typeface="Times New Roman" panose="02020603050405020304" pitchFamily="18" charset="0"/>
              </a:rPr>
              <a:t>Xử</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trí</a:t>
            </a:r>
            <a:r>
              <a:rPr lang="en-US" sz="4000" dirty="0">
                <a:latin typeface="Times New Roman" panose="02020603050405020304" pitchFamily="18" charset="0"/>
                <a:cs typeface="Times New Roman" panose="02020603050405020304" pitchFamily="18" charset="0"/>
              </a:rPr>
              <a:t>: </a:t>
            </a:r>
            <a:endParaRPr lang="en-US" altLang="en-US" sz="4000" dirty="0">
              <a:latin typeface="Times New Roman" panose="02020603050405020304" pitchFamily="18" charset="0"/>
              <a:cs typeface="Times New Roman" panose="02020603050405020304" pitchFamily="18" charset="0"/>
            </a:endParaRPr>
          </a:p>
          <a:p>
            <a:pPr lvl="1">
              <a:lnSpc>
                <a:spcPct val="90000"/>
              </a:lnSpc>
              <a:defRPr/>
            </a:pPr>
            <a:r>
              <a:rPr lang="en-US" altLang="en-US" sz="4000" dirty="0" err="1">
                <a:latin typeface="Times New Roman" panose="02020603050405020304" pitchFamily="18" charset="0"/>
                <a:cs typeface="Times New Roman" panose="02020603050405020304" pitchFamily="18" charset="0"/>
              </a:rPr>
              <a:t>Sonde</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tiểu</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lưu</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hoặc</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thông</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tiểu</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ngắt</a:t>
            </a:r>
            <a:r>
              <a:rPr lang="en-US" altLang="en-US" sz="4000" dirty="0">
                <a:latin typeface="Times New Roman" panose="02020603050405020304" pitchFamily="18" charset="0"/>
                <a:cs typeface="Times New Roman" panose="02020603050405020304" pitchFamily="18" charset="0"/>
              </a:rPr>
              <a:t> </a:t>
            </a:r>
            <a:r>
              <a:rPr lang="en-US" altLang="en-US" sz="4000" dirty="0" err="1">
                <a:latin typeface="Times New Roman" panose="02020603050405020304" pitchFamily="18" charset="0"/>
                <a:cs typeface="Times New Roman" panose="02020603050405020304" pitchFamily="18" charset="0"/>
              </a:rPr>
              <a:t>quãng</a:t>
            </a:r>
            <a:r>
              <a:rPr lang="en-US" altLang="en-US" sz="4000" dirty="0">
                <a:latin typeface="Times New Roman" panose="02020603050405020304" pitchFamily="18" charset="0"/>
                <a:cs typeface="Times New Roman" panose="02020603050405020304" pitchFamily="18" charset="0"/>
              </a:rPr>
              <a:t> (CIC) </a:t>
            </a:r>
          </a:p>
          <a:p>
            <a:pPr lvl="1">
              <a:lnSpc>
                <a:spcPct val="90000"/>
              </a:lnSpc>
              <a:defRPr/>
            </a:pPr>
            <a:r>
              <a:rPr lang="en-US" altLang="en-US" sz="4000" dirty="0">
                <a:latin typeface="Times New Roman" panose="02020603050405020304" pitchFamily="18" charset="0"/>
                <a:cs typeface="Times New Roman" panose="02020603050405020304" pitchFamily="18" charset="0"/>
              </a:rPr>
              <a:t> ± anticholinergics</a:t>
            </a:r>
          </a:p>
          <a:p>
            <a:endParaRPr lang="en-US" dirty="0"/>
          </a:p>
        </p:txBody>
      </p:sp>
      <p:pic>
        <p:nvPicPr>
          <p:cNvPr id="5" name="Picture 19" descr="/var/folders/lh/l_drqz617p94m4bqp44twhyh0000gn/T/com.microsoft.Word/WebArchiveCopyPasteTempFiles/43828799_184731525754631_7408223809938915328_n-1.jpg">
            <a:extLst>
              <a:ext uri="{FF2B5EF4-FFF2-40B4-BE49-F238E27FC236}">
                <a16:creationId xmlns:a16="http://schemas.microsoft.com/office/drawing/2014/main" id="{B5E1F3B7-4285-1047-A6C5-D2306E7DA31A}"/>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r="42139" b="29624"/>
          <a:stretch>
            <a:fillRect/>
          </a:stretch>
        </p:blipFill>
        <p:spPr bwMode="auto">
          <a:xfrm>
            <a:off x="9749790" y="0"/>
            <a:ext cx="2257331" cy="2606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501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EA19A7-6912-E942-8897-0F7AE5E6386C}"/>
              </a:ext>
            </a:extLst>
          </p:cNvPr>
          <p:cNvSpPr/>
          <p:nvPr/>
        </p:nvSpPr>
        <p:spPr>
          <a:xfrm>
            <a:off x="0" y="887224"/>
            <a:ext cx="11769089" cy="453919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T6 ( T8)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loạn</a:t>
            </a:r>
            <a:r>
              <a:rPr lang="en-US" sz="2800" b="1" dirty="0">
                <a:latin typeface="Times New Roman" panose="02020603050405020304" pitchFamily="18" charset="0"/>
                <a:cs typeface="Times New Roman" panose="02020603050405020304" pitchFamily="18" charset="0"/>
              </a:rPr>
              <a:t> PX </a:t>
            </a:r>
            <a:r>
              <a:rPr lang="en-US" sz="2800" b="1" dirty="0" err="1">
                <a:latin typeface="Times New Roman" panose="02020603050405020304" pitchFamily="18" charset="0"/>
                <a:cs typeface="Times New Roman" panose="02020603050405020304" pitchFamily="18" charset="0"/>
              </a:rPr>
              <a:t>tự</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động</a:t>
            </a:r>
            <a:r>
              <a:rPr lang="en-US" sz="2800" b="1" dirty="0">
                <a:latin typeface="Times New Roman" panose="02020603050405020304" pitchFamily="18" charset="0"/>
                <a:cs typeface="Times New Roman" panose="02020603050405020304" pitchFamily="18" charset="0"/>
              </a:rPr>
              <a:t> ( </a:t>
            </a:r>
            <a:r>
              <a:rPr lang="en-US" sz="2800" b="1" dirty="0" err="1">
                <a:latin typeface="Times New Roman" panose="02020603050405020304" pitchFamily="18" charset="0"/>
                <a:cs typeface="Times New Roman" panose="02020603050405020304" pitchFamily="18" charset="0"/>
              </a:rPr>
              <a:t>Cơn</a:t>
            </a:r>
            <a:r>
              <a:rPr lang="en-US" sz="2800" b="1" dirty="0">
                <a:latin typeface="Times New Roman" panose="02020603050405020304" pitchFamily="18" charset="0"/>
                <a:cs typeface="Times New Roman" panose="02020603050405020304" pitchFamily="18" charset="0"/>
              </a:rPr>
              <a:t> AD)</a:t>
            </a:r>
            <a:r>
              <a:rPr lang="en-US" sz="2800" dirty="0">
                <a:latin typeface="Times New Roman" panose="02020603050405020304" pitchFamily="18" charset="0"/>
                <a:cs typeface="Times New Roman" panose="02020603050405020304" pitchFamily="18" charset="0"/>
              </a:rPr>
              <a:t>. </a:t>
            </a:r>
          </a:p>
          <a:p>
            <a:pPr marL="457200" indent="-45720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Khi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nên</a:t>
            </a:r>
            <a:r>
              <a:rPr lang="en-US" sz="2800" dirty="0">
                <a:latin typeface="Times New Roman" panose="02020603050405020304" pitchFamily="18" charset="0"/>
                <a:cs typeface="Times New Roman" panose="02020603050405020304" pitchFamily="18" charset="0"/>
              </a:rPr>
              <a:t> PX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tăng</a:t>
            </a:r>
            <a:r>
              <a:rPr lang="en-US" sz="2800" dirty="0">
                <a:solidFill>
                  <a:srgbClr val="FF0000"/>
                </a:solidFill>
                <a:latin typeface="Times New Roman" panose="02020603050405020304" pitchFamily="18" charset="0"/>
                <a:cs typeface="Times New Roman" panose="02020603050405020304" pitchFamily="18" charset="0"/>
              </a:rPr>
              <a:t> HA </a:t>
            </a:r>
            <a:r>
              <a:rPr lang="en-US" sz="2800" dirty="0">
                <a:latin typeface="Times New Roman" panose="02020603050405020304" pitchFamily="18" charset="0"/>
                <a:cs typeface="Times New Roman" panose="02020603050405020304" pitchFamily="18" charset="0"/>
              </a:rPr>
              <a:t>do </a:t>
            </a:r>
            <a:r>
              <a:rPr lang="en-US" sz="2800" dirty="0" err="1">
                <a:latin typeface="Times New Roman" panose="02020603050405020304" pitchFamily="18" charset="0"/>
                <a:cs typeface="Times New Roman" panose="02020603050405020304" pitchFamily="18" charset="0"/>
              </a:rPr>
              <a:t>tăng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bằng</a:t>
            </a:r>
            <a:r>
              <a:rPr lang="en-US" sz="2800" dirty="0">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nhịp</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tim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phừng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mặt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mồ</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hôi</a:t>
            </a:r>
            <a:r>
              <a:rPr lang="en-US" sz="2800" dirty="0">
                <a:latin typeface="Times New Roman" panose="02020603050405020304" pitchFamily="18" charset="0"/>
                <a:cs typeface="Times New Roman" panose="02020603050405020304" pitchFamily="18" charset="0"/>
              </a:rPr>
              <a:t>.</a:t>
            </a:r>
          </a:p>
          <a:p>
            <a:pPr marL="457200" indent="-45720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co </a:t>
            </a:r>
            <a:r>
              <a:rPr lang="en-US" sz="2800" dirty="0" err="1">
                <a:latin typeface="Times New Roman" panose="02020603050405020304" pitchFamily="18" charset="0"/>
                <a:cs typeface="Times New Roman" panose="02020603050405020304" pitchFamily="18" charset="0"/>
              </a:rPr>
              <a:t>giật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huyết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sọ</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vong</a:t>
            </a:r>
            <a:r>
              <a:rPr lang="en-US" sz="2800" dirty="0">
                <a:latin typeface="Times New Roman" panose="02020603050405020304" pitchFamily="18" charset="0"/>
                <a:cs typeface="Times New Roman" panose="02020603050405020304" pitchFamily="18" charset="0"/>
              </a:rPr>
              <a:t>. </a:t>
            </a:r>
          </a:p>
          <a:p>
            <a:pPr marL="457200" indent="-457200" algn="just">
              <a:lnSpc>
                <a:spcPct val="150000"/>
              </a:lnSpc>
              <a:buFont typeface="Arial" panose="020B0604020202020204" pitchFamily="34" charset="0"/>
              <a:buChar char="•"/>
            </a:pP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căng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giãn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bàng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hay </a:t>
            </a:r>
            <a:r>
              <a:rPr lang="en-US" sz="2800" dirty="0" err="1">
                <a:latin typeface="Times New Roman" panose="02020603050405020304" pitchFamily="18" charset="0"/>
                <a:cs typeface="Times New Roman" panose="02020603050405020304" pitchFamily="18" charset="0"/>
              </a:rPr>
              <a:t>gặp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đặt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sonde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quyết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a:t>
            </a:r>
          </a:p>
        </p:txBody>
      </p:sp>
      <p:sp>
        <p:nvSpPr>
          <p:cNvPr id="3" name="Rectangle 2">
            <a:extLst>
              <a:ext uri="{FF2B5EF4-FFF2-40B4-BE49-F238E27FC236}">
                <a16:creationId xmlns:a16="http://schemas.microsoft.com/office/drawing/2014/main" id="{00A8EFE7-2997-084C-B9FD-A51746E0BDBC}"/>
              </a:ext>
            </a:extLst>
          </p:cNvPr>
          <p:cNvSpPr/>
          <p:nvPr/>
        </p:nvSpPr>
        <p:spPr>
          <a:xfrm>
            <a:off x="393705" y="103245"/>
            <a:ext cx="7330191" cy="646331"/>
          </a:xfrm>
          <a:prstGeom prst="rect">
            <a:avLst/>
          </a:prstGeom>
        </p:spPr>
        <p:txBody>
          <a:bodyPr wrap="square">
            <a:spAutoFit/>
          </a:bodyPr>
          <a:lstStyle/>
          <a:p>
            <a:r>
              <a:rPr lang="en-US" sz="3600" b="1" dirty="0" err="1">
                <a:latin typeface="Times New Roman" panose="02020603050405020304" pitchFamily="18" charset="0"/>
                <a:cs typeface="Times New Roman" panose="02020603050405020304" pitchFamily="18" charset="0"/>
              </a:rPr>
              <a:t>Rối</a:t>
            </a:r>
            <a:r>
              <a:rPr lang="en-US" sz="3600" b="1" dirty="0">
                <a:latin typeface="Times New Roman" panose="02020603050405020304" pitchFamily="18" charset="0"/>
                <a:cs typeface="Times New Roman" panose="02020603050405020304" pitchFamily="18" charset="0"/>
              </a:rPr>
              <a:t> loan </a:t>
            </a:r>
            <a:r>
              <a:rPr lang="en-US" sz="3600" b="1" dirty="0" err="1">
                <a:latin typeface="Times New Roman" panose="02020603050405020304" pitchFamily="18" charset="0"/>
                <a:cs typeface="Times New Roman" panose="02020603050405020304" pitchFamily="18" charset="0"/>
              </a:rPr>
              <a:t>Phản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xạ</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tự</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động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Cơn</a:t>
            </a:r>
            <a:r>
              <a:rPr lang="en-US" sz="3600" b="1" dirty="0">
                <a:latin typeface="Times New Roman" panose="02020603050405020304" pitchFamily="18" charset="0"/>
                <a:cs typeface="Times New Roman" panose="02020603050405020304" pitchFamily="18" charset="0"/>
              </a:rPr>
              <a:t> AD)</a:t>
            </a:r>
            <a:endParaRPr lang="en-VN" sz="3600" dirty="0"/>
          </a:p>
        </p:txBody>
      </p:sp>
    </p:spTree>
    <p:extLst>
      <p:ext uri="{BB962C8B-B14F-4D97-AF65-F5344CB8AC3E}">
        <p14:creationId xmlns:p14="http://schemas.microsoft.com/office/powerpoint/2010/main" val="697694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3D3F813-2B96-544B-8A55-7373880C9F26}"/>
              </a:ext>
            </a:extLst>
          </p:cNvPr>
          <p:cNvPicPr>
            <a:picLocks noGrp="1" noChangeAspect="1"/>
          </p:cNvPicPr>
          <p:nvPr>
            <p:ph idx="1"/>
          </p:nvPr>
        </p:nvPicPr>
        <p:blipFill>
          <a:blip r:embed="rId2"/>
          <a:stretch>
            <a:fillRect/>
          </a:stretch>
        </p:blipFill>
        <p:spPr>
          <a:xfrm>
            <a:off x="1096780" y="1169234"/>
            <a:ext cx="9998439" cy="5561350"/>
          </a:xfrm>
        </p:spPr>
      </p:pic>
      <p:sp>
        <p:nvSpPr>
          <p:cNvPr id="6" name="Title 5">
            <a:extLst>
              <a:ext uri="{FF2B5EF4-FFF2-40B4-BE49-F238E27FC236}">
                <a16:creationId xmlns:a16="http://schemas.microsoft.com/office/drawing/2014/main" id="{3C9A3078-96EE-8343-888B-B04DD55EED7C}"/>
              </a:ext>
            </a:extLst>
          </p:cNvPr>
          <p:cNvSpPr>
            <a:spLocks noGrp="1"/>
          </p:cNvSpPr>
          <p:nvPr>
            <p:ph type="title"/>
          </p:nvPr>
        </p:nvSpPr>
        <p:spPr>
          <a:xfrm>
            <a:off x="509666" y="299803"/>
            <a:ext cx="4542019" cy="584617"/>
          </a:xfrm>
        </p:spPr>
        <p:txBody>
          <a:bodyPr>
            <a:normAutofit/>
          </a:bodyPr>
          <a:lstStyle/>
          <a:p>
            <a:r>
              <a:rPr lang="en-US" b="1" dirty="0" err="1">
                <a:latin typeface="Times New Roman" panose="02020603050405020304" pitchFamily="18" charset="0"/>
                <a:cs typeface="Times New Roman" panose="02020603050405020304" pitchFamily="18" charset="0"/>
              </a:rPr>
              <a:t>Đ</a:t>
            </a:r>
            <a:r>
              <a:rPr lang="en-VN" b="1" dirty="0">
                <a:latin typeface="Times New Roman" panose="02020603050405020304" pitchFamily="18" charset="0"/>
                <a:cs typeface="Times New Roman" panose="02020603050405020304" pitchFamily="18" charset="0"/>
              </a:rPr>
              <a:t>o niệu động học</a:t>
            </a:r>
          </a:p>
        </p:txBody>
      </p:sp>
    </p:spTree>
    <p:extLst>
      <p:ext uri="{BB962C8B-B14F-4D97-AF65-F5344CB8AC3E}">
        <p14:creationId xmlns:p14="http://schemas.microsoft.com/office/powerpoint/2010/main" val="2306342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E98E-93CD-4240-94F8-1564656B8B79}"/>
              </a:ext>
            </a:extLst>
          </p:cNvPr>
          <p:cNvSpPr>
            <a:spLocks noGrp="1"/>
          </p:cNvSpPr>
          <p:nvPr>
            <p:ph type="title"/>
          </p:nvPr>
        </p:nvSpPr>
        <p:spPr>
          <a:xfrm>
            <a:off x="1049311" y="804519"/>
            <a:ext cx="10005543" cy="1049235"/>
          </a:xfrm>
        </p:spPr>
        <p:txBody>
          <a:bodyPr/>
          <a:lstStyle/>
          <a:p>
            <a:r>
              <a:rPr lang="en-VN" b="1" dirty="0">
                <a:latin typeface="Times New Roman" panose="02020603050405020304" pitchFamily="18" charset="0"/>
                <a:cs typeface="Times New Roman" panose="02020603050405020304" pitchFamily="18" charset="0"/>
              </a:rPr>
              <a:t>ĐO NIỆU ĐỘNG HỌC</a:t>
            </a:r>
          </a:p>
        </p:txBody>
      </p:sp>
      <p:sp>
        <p:nvSpPr>
          <p:cNvPr id="3" name="Rectangle 2">
            <a:extLst>
              <a:ext uri="{FF2B5EF4-FFF2-40B4-BE49-F238E27FC236}">
                <a16:creationId xmlns:a16="http://schemas.microsoft.com/office/drawing/2014/main" id="{A870710B-965B-2B43-BA98-569B50C050E4}"/>
              </a:ext>
            </a:extLst>
          </p:cNvPr>
          <p:cNvSpPr/>
          <p:nvPr/>
        </p:nvSpPr>
        <p:spPr>
          <a:xfrm>
            <a:off x="389744" y="2053652"/>
            <a:ext cx="11467476" cy="1815882"/>
          </a:xfrm>
          <a:prstGeom prst="rect">
            <a:avLst/>
          </a:prstGeom>
        </p:spPr>
        <p:txBody>
          <a:bodyPr wrap="square">
            <a:spAutoFit/>
          </a:bodyPr>
          <a:lstStyle/>
          <a:p>
            <a:pPr marL="285750" indent="-285750" algn="just">
              <a:buFont typeface="Wingdings" pitchFamily="2" charset="2"/>
              <a:buChar char="Ø"/>
            </a:pPr>
            <a:r>
              <a:rPr lang="vi-VN" dirty="0">
                <a:solidFill>
                  <a:srgbClr val="333333"/>
                </a:solidFill>
                <a:latin typeface="Helvetica" pitchFamily="2" charset="0"/>
              </a:rPr>
              <a:t> </a:t>
            </a:r>
            <a:r>
              <a:rPr lang="vi-VN" sz="2800" dirty="0">
                <a:latin typeface="+mj-lt"/>
              </a:rPr>
              <a:t>Được sử dụng nhằm khảo sát hoạt động và chẩn đoán các vấn đề liên quan tới hoạt động của bàng quang, niệu đạo và cơ thắt cổ bàng quang.</a:t>
            </a:r>
          </a:p>
          <a:p>
            <a:pPr marL="457200" indent="-457200" algn="just">
              <a:buFont typeface="Wingdings" pitchFamily="2" charset="2"/>
              <a:buChar char="Ø"/>
            </a:pPr>
            <a:r>
              <a:rPr lang="vi-VN" sz="2800" dirty="0">
                <a:latin typeface="+mj-lt"/>
              </a:rPr>
              <a:t> Thông thường, khi nghiên cứu niệu động học, có thể cùng một lúc khảo sát nhiều phép đo nhằm đánh giá chính xác vấn đề một người đang gặp phải.</a:t>
            </a:r>
            <a:endParaRPr lang="en-VN" sz="2800" dirty="0">
              <a:latin typeface="+mj-lt"/>
            </a:endParaRPr>
          </a:p>
        </p:txBody>
      </p:sp>
    </p:spTree>
    <p:extLst>
      <p:ext uri="{BB962C8B-B14F-4D97-AF65-F5344CB8AC3E}">
        <p14:creationId xmlns:p14="http://schemas.microsoft.com/office/powerpoint/2010/main" val="60437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2869C-8CBD-D442-8A74-0A2963DF3862}"/>
              </a:ext>
            </a:extLst>
          </p:cNvPr>
          <p:cNvSpPr>
            <a:spLocks noGrp="1"/>
          </p:cNvSpPr>
          <p:nvPr>
            <p:ph type="title"/>
          </p:nvPr>
        </p:nvSpPr>
        <p:spPr>
          <a:xfrm>
            <a:off x="449705" y="804519"/>
            <a:ext cx="11092721" cy="1049235"/>
          </a:xfrm>
        </p:spPr>
        <p:txBody>
          <a:bodyPr/>
          <a:lstStyle/>
          <a:p>
            <a:r>
              <a:rPr lang="vi-VN" b="1" dirty="0">
                <a:solidFill>
                  <a:srgbClr val="333333"/>
                </a:solidFill>
              </a:rPr>
              <a:t>Các phép đo niệu động học thường dùng </a:t>
            </a:r>
            <a:endParaRPr lang="en-VN" b="1" dirty="0"/>
          </a:p>
        </p:txBody>
      </p:sp>
      <p:sp>
        <p:nvSpPr>
          <p:cNvPr id="3" name="Rectangle 2">
            <a:extLst>
              <a:ext uri="{FF2B5EF4-FFF2-40B4-BE49-F238E27FC236}">
                <a16:creationId xmlns:a16="http://schemas.microsoft.com/office/drawing/2014/main" id="{8E435DF5-F5BE-354F-ABBE-7B0B463AA3A1}"/>
              </a:ext>
            </a:extLst>
          </p:cNvPr>
          <p:cNvSpPr/>
          <p:nvPr/>
        </p:nvSpPr>
        <p:spPr>
          <a:xfrm>
            <a:off x="794479" y="2113614"/>
            <a:ext cx="8349521" cy="2246769"/>
          </a:xfrm>
          <a:prstGeom prst="rect">
            <a:avLst/>
          </a:prstGeom>
        </p:spPr>
        <p:txBody>
          <a:bodyPr wrap="square">
            <a:spAutoFit/>
          </a:bodyPr>
          <a:lstStyle/>
          <a:p>
            <a:endParaRPr lang="vi-VN" sz="2800" dirty="0">
              <a:solidFill>
                <a:srgbClr val="333333"/>
              </a:solidFill>
              <a:latin typeface="+mj-lt"/>
            </a:endParaRPr>
          </a:p>
          <a:p>
            <a:pPr>
              <a:buFont typeface="Arial" panose="020B0604020202020204" pitchFamily="34" charset="0"/>
              <a:buChar char="•"/>
            </a:pPr>
            <a:r>
              <a:rPr lang="vi-VN" sz="2800" dirty="0">
                <a:solidFill>
                  <a:srgbClr val="333333"/>
                </a:solidFill>
                <a:latin typeface="Times New Roman" panose="02020603050405020304" pitchFamily="18" charset="0"/>
                <a:cs typeface="Times New Roman" panose="02020603050405020304" pitchFamily="18" charset="0"/>
              </a:rPr>
              <a:t>Điện cơ đồ;</a:t>
            </a:r>
          </a:p>
          <a:p>
            <a:pPr>
              <a:buFont typeface="Arial" panose="020B0604020202020204" pitchFamily="34" charset="0"/>
              <a:buChar char="•"/>
            </a:pPr>
            <a:r>
              <a:rPr lang="vi-VN" sz="2800" dirty="0">
                <a:solidFill>
                  <a:srgbClr val="333333"/>
                </a:solidFill>
                <a:latin typeface="Times New Roman" panose="02020603050405020304" pitchFamily="18" charset="0"/>
                <a:cs typeface="Times New Roman" panose="02020603050405020304" pitchFamily="18" charset="0"/>
              </a:rPr>
              <a:t>Áp lực đồ bàng quang;</a:t>
            </a:r>
          </a:p>
          <a:p>
            <a:pPr>
              <a:buFont typeface="Arial" panose="020B0604020202020204" pitchFamily="34" charset="0"/>
              <a:buChar char="•"/>
            </a:pPr>
            <a:r>
              <a:rPr lang="vi-VN" sz="2800" dirty="0">
                <a:solidFill>
                  <a:srgbClr val="333333"/>
                </a:solidFill>
                <a:latin typeface="Times New Roman" panose="02020603050405020304" pitchFamily="18" charset="0"/>
                <a:cs typeface="Times New Roman" panose="02020603050405020304" pitchFamily="18" charset="0"/>
              </a:rPr>
              <a:t>Áp lực niệu đạo;</a:t>
            </a:r>
          </a:p>
          <a:p>
            <a:pPr>
              <a:buFont typeface="Arial" panose="020B0604020202020204" pitchFamily="34" charset="0"/>
              <a:buChar char="•"/>
            </a:pPr>
            <a:r>
              <a:rPr lang="vi-VN" sz="2800" dirty="0">
                <a:solidFill>
                  <a:srgbClr val="333333"/>
                </a:solidFill>
                <a:latin typeface="Times New Roman" panose="02020603050405020304" pitchFamily="18" charset="0"/>
                <a:cs typeface="Times New Roman" panose="02020603050405020304" pitchFamily="18" charset="0"/>
              </a:rPr>
              <a:t>Niệu dòng đồ.</a:t>
            </a:r>
            <a:endParaRPr lang="vi-VN" sz="2800" b="0"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957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C616-F23D-A148-8DF3-82EA89603FC8}"/>
              </a:ext>
            </a:extLst>
          </p:cNvPr>
          <p:cNvSpPr>
            <a:spLocks noGrp="1"/>
          </p:cNvSpPr>
          <p:nvPr>
            <p:ph type="title"/>
          </p:nvPr>
        </p:nvSpPr>
        <p:spPr>
          <a:xfrm>
            <a:off x="374755" y="344775"/>
            <a:ext cx="11392524" cy="1508980"/>
          </a:xfrm>
        </p:spPr>
        <p:txBody>
          <a:bodyPr>
            <a:normAutofit/>
          </a:bodyPr>
          <a:lstStyle/>
          <a:p>
            <a:r>
              <a:rPr lang="vi-VN" b="1" dirty="0">
                <a:solidFill>
                  <a:srgbClr val="333333"/>
                </a:solidFill>
              </a:rPr>
              <a:t>Những phép đo này có thể làm rõ nguyên nhân gây ra các vấn đề</a:t>
            </a:r>
            <a:br>
              <a:rPr lang="vi-VN" b="1" dirty="0">
                <a:solidFill>
                  <a:srgbClr val="333333"/>
                </a:solidFill>
              </a:rPr>
            </a:br>
            <a:endParaRPr lang="en-VN" b="1" dirty="0"/>
          </a:p>
        </p:txBody>
      </p:sp>
      <p:sp>
        <p:nvSpPr>
          <p:cNvPr id="3" name="Rectangle 2">
            <a:extLst>
              <a:ext uri="{FF2B5EF4-FFF2-40B4-BE49-F238E27FC236}">
                <a16:creationId xmlns:a16="http://schemas.microsoft.com/office/drawing/2014/main" id="{9930B605-EF67-E040-8B21-B0D17286C38B}"/>
              </a:ext>
            </a:extLst>
          </p:cNvPr>
          <p:cNvSpPr/>
          <p:nvPr/>
        </p:nvSpPr>
        <p:spPr>
          <a:xfrm>
            <a:off x="1079291" y="2136339"/>
            <a:ext cx="9623685" cy="2677656"/>
          </a:xfrm>
          <a:prstGeom prst="rect">
            <a:avLst/>
          </a:prstGeom>
        </p:spPr>
        <p:txBody>
          <a:bodyPr wrap="square">
            <a:spAutoFit/>
          </a:bodyPr>
          <a:lstStyle/>
          <a:p>
            <a:pPr>
              <a:buFont typeface="Arial" panose="020B0604020202020204" pitchFamily="34" charset="0"/>
              <a:buChar char="•"/>
            </a:pPr>
            <a:r>
              <a:rPr lang="vi-VN" sz="2800" dirty="0">
                <a:solidFill>
                  <a:srgbClr val="333333"/>
                </a:solidFill>
                <a:latin typeface="+mj-lt"/>
              </a:rPr>
              <a:t>Rò rỉ nước tiểu hoặc không kiểm soát được việc tiểu tiện;</a:t>
            </a:r>
          </a:p>
          <a:p>
            <a:pPr>
              <a:buFont typeface="Arial" panose="020B0604020202020204" pitchFamily="34" charset="0"/>
              <a:buChar char="•"/>
            </a:pPr>
            <a:r>
              <a:rPr lang="vi-VN" sz="2800" dirty="0">
                <a:solidFill>
                  <a:srgbClr val="333333"/>
                </a:solidFill>
                <a:latin typeface="+mj-lt"/>
              </a:rPr>
              <a:t>Đi tiểu liên tục nhiều lần;</a:t>
            </a:r>
          </a:p>
          <a:p>
            <a:pPr>
              <a:buFont typeface="Arial" panose="020B0604020202020204" pitchFamily="34" charset="0"/>
              <a:buChar char="•"/>
            </a:pPr>
            <a:r>
              <a:rPr lang="vi-VN" sz="2800" dirty="0">
                <a:solidFill>
                  <a:srgbClr val="333333"/>
                </a:solidFill>
                <a:latin typeface="+mj-lt"/>
              </a:rPr>
              <a:t>Tiểu gấp và không nhịn tiểu được;</a:t>
            </a:r>
          </a:p>
          <a:p>
            <a:pPr>
              <a:buFont typeface="Arial" panose="020B0604020202020204" pitchFamily="34" charset="0"/>
              <a:buChar char="•"/>
            </a:pPr>
            <a:r>
              <a:rPr lang="vi-VN" sz="2800" dirty="0">
                <a:solidFill>
                  <a:srgbClr val="333333"/>
                </a:solidFill>
                <a:latin typeface="+mj-lt"/>
              </a:rPr>
              <a:t>Tiểu ngắt quãng;</a:t>
            </a:r>
          </a:p>
          <a:p>
            <a:pPr>
              <a:buFont typeface="Arial" panose="020B0604020202020204" pitchFamily="34" charset="0"/>
              <a:buChar char="•"/>
            </a:pPr>
            <a:r>
              <a:rPr lang="vi-VN" sz="2800" dirty="0">
                <a:solidFill>
                  <a:srgbClr val="333333"/>
                </a:solidFill>
                <a:latin typeface="+mj-lt"/>
              </a:rPr>
              <a:t>Tia nước tiểu yếu;</a:t>
            </a:r>
          </a:p>
          <a:p>
            <a:pPr>
              <a:buFont typeface="Arial" panose="020B0604020202020204" pitchFamily="34" charset="0"/>
              <a:buChar char="•"/>
            </a:pPr>
            <a:r>
              <a:rPr lang="vi-VN" sz="2800" dirty="0">
                <a:solidFill>
                  <a:srgbClr val="333333"/>
                </a:solidFill>
                <a:latin typeface="+mj-lt"/>
              </a:rPr>
              <a:t>Đau vùng hạ vị, tái diễn các nhiễm trùng tiết niệu.</a:t>
            </a:r>
            <a:endParaRPr lang="vi-VN" sz="2800" b="0" i="0" dirty="0">
              <a:solidFill>
                <a:srgbClr val="333333"/>
              </a:solidFill>
              <a:effectLst/>
              <a:latin typeface="+mj-lt"/>
            </a:endParaRPr>
          </a:p>
        </p:txBody>
      </p:sp>
    </p:spTree>
    <p:extLst>
      <p:ext uri="{BB962C8B-B14F-4D97-AF65-F5344CB8AC3E}">
        <p14:creationId xmlns:p14="http://schemas.microsoft.com/office/powerpoint/2010/main" val="559146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933F3-512D-7F43-92C1-A164EF56A582}"/>
              </a:ext>
            </a:extLst>
          </p:cNvPr>
          <p:cNvSpPr>
            <a:spLocks noGrp="1"/>
          </p:cNvSpPr>
          <p:nvPr>
            <p:ph type="title"/>
          </p:nvPr>
        </p:nvSpPr>
        <p:spPr/>
        <p:txBody>
          <a:bodyPr/>
          <a:lstStyle/>
          <a:p>
            <a:r>
              <a:rPr lang="vi-VN" b="1" dirty="0">
                <a:solidFill>
                  <a:srgbClr val="333333"/>
                </a:solidFill>
              </a:rPr>
              <a:t>Điện cơ đồ</a:t>
            </a:r>
            <a:br>
              <a:rPr lang="vi-VN" dirty="0">
                <a:solidFill>
                  <a:srgbClr val="333333"/>
                </a:solidFill>
                <a:latin typeface="Helvetica" pitchFamily="2" charset="0"/>
              </a:rPr>
            </a:br>
            <a:endParaRPr lang="en-VN" dirty="0"/>
          </a:p>
        </p:txBody>
      </p:sp>
      <p:sp>
        <p:nvSpPr>
          <p:cNvPr id="3" name="Rectangle 2">
            <a:extLst>
              <a:ext uri="{FF2B5EF4-FFF2-40B4-BE49-F238E27FC236}">
                <a16:creationId xmlns:a16="http://schemas.microsoft.com/office/drawing/2014/main" id="{842307EE-2885-484F-BFDB-BD974D21A721}"/>
              </a:ext>
            </a:extLst>
          </p:cNvPr>
          <p:cNvSpPr/>
          <p:nvPr/>
        </p:nvSpPr>
        <p:spPr>
          <a:xfrm>
            <a:off x="344774" y="1997839"/>
            <a:ext cx="11692328" cy="3539430"/>
          </a:xfrm>
          <a:prstGeom prst="rect">
            <a:avLst/>
          </a:prstGeom>
        </p:spPr>
        <p:txBody>
          <a:bodyPr wrap="square">
            <a:spAutoFit/>
          </a:bodyPr>
          <a:lstStyle/>
          <a:p>
            <a:r>
              <a:rPr lang="vi-VN" sz="2800" dirty="0">
                <a:solidFill>
                  <a:srgbClr val="333333"/>
                </a:solidFill>
                <a:latin typeface="+mj-lt"/>
              </a:rPr>
              <a:t>Đây là phương pháp được sử dụng nhằm đánh giá hoạt động của cơ và thần kinh vùng đáy chậu</a:t>
            </a:r>
          </a:p>
          <a:p>
            <a:r>
              <a:rPr lang="vi-VN" sz="2800" dirty="0">
                <a:solidFill>
                  <a:srgbClr val="333333"/>
                </a:solidFill>
                <a:latin typeface="+mj-lt"/>
              </a:rPr>
              <a:t> Chỉ định cho các trường hợp rối loạn đường niệu do nguyên nhân tổn thương thần kinh hoặc các cơ vùng chậu.</a:t>
            </a:r>
          </a:p>
          <a:p>
            <a:r>
              <a:rPr lang="vi-VN" sz="2800" dirty="0">
                <a:solidFill>
                  <a:srgbClr val="333333"/>
                </a:solidFill>
                <a:latin typeface="+mj-lt"/>
              </a:rPr>
              <a:t> Khi áp dụng phương pháp này, các đầu cảm nhận sẽ được dán quanh trực tràng để khảo sát hoạt động của thần kinh và cơ. Phép đo này giúp khảo sát sự phối hợp của bàng quang và cơ thắt bàng quang trong quá trình đổ đầy và tống xuất nước tiểu.</a:t>
            </a:r>
            <a:endParaRPr lang="vi-VN" sz="2800" b="0" i="0" dirty="0">
              <a:solidFill>
                <a:srgbClr val="333333"/>
              </a:solidFill>
              <a:effectLst/>
              <a:latin typeface="+mj-lt"/>
            </a:endParaRPr>
          </a:p>
        </p:txBody>
      </p:sp>
    </p:spTree>
    <p:extLst>
      <p:ext uri="{BB962C8B-B14F-4D97-AF65-F5344CB8AC3E}">
        <p14:creationId xmlns:p14="http://schemas.microsoft.com/office/powerpoint/2010/main" val="2401546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1EF27-9D6C-1544-B032-C202EC67750F}"/>
              </a:ext>
            </a:extLst>
          </p:cNvPr>
          <p:cNvSpPr>
            <a:spLocks noGrp="1"/>
          </p:cNvSpPr>
          <p:nvPr>
            <p:ph type="title"/>
          </p:nvPr>
        </p:nvSpPr>
        <p:spPr>
          <a:xfrm>
            <a:off x="644577" y="804519"/>
            <a:ext cx="10410277" cy="634537"/>
          </a:xfrm>
        </p:spPr>
        <p:txBody>
          <a:bodyPr>
            <a:normAutofit fontScale="90000"/>
          </a:bodyPr>
          <a:lstStyle/>
          <a:p>
            <a:r>
              <a:rPr lang="vi-VN" sz="3600" b="1" dirty="0">
                <a:solidFill>
                  <a:srgbClr val="333333"/>
                </a:solidFill>
              </a:rPr>
              <a:t>Áp lực đồ bàng quang</a:t>
            </a:r>
            <a:br>
              <a:rPr lang="vi-VN" dirty="0">
                <a:solidFill>
                  <a:srgbClr val="333333"/>
                </a:solidFill>
                <a:latin typeface="Helvetica" pitchFamily="2" charset="0"/>
              </a:rPr>
            </a:br>
            <a:endParaRPr lang="en-VN" dirty="0"/>
          </a:p>
        </p:txBody>
      </p:sp>
      <p:sp>
        <p:nvSpPr>
          <p:cNvPr id="3" name="Rectangle 2">
            <a:extLst>
              <a:ext uri="{FF2B5EF4-FFF2-40B4-BE49-F238E27FC236}">
                <a16:creationId xmlns:a16="http://schemas.microsoft.com/office/drawing/2014/main" id="{CA65898E-CE12-6F42-A6E0-37B54E4FD219}"/>
              </a:ext>
            </a:extLst>
          </p:cNvPr>
          <p:cNvSpPr/>
          <p:nvPr/>
        </p:nvSpPr>
        <p:spPr>
          <a:xfrm>
            <a:off x="389744" y="2136339"/>
            <a:ext cx="11437495" cy="2677656"/>
          </a:xfrm>
          <a:prstGeom prst="rect">
            <a:avLst/>
          </a:prstGeom>
        </p:spPr>
        <p:txBody>
          <a:bodyPr wrap="square">
            <a:spAutoFit/>
          </a:bodyPr>
          <a:lstStyle/>
          <a:p>
            <a:pPr algn="just"/>
            <a:r>
              <a:rPr lang="vi-VN" sz="2800" dirty="0">
                <a:solidFill>
                  <a:srgbClr val="333333"/>
                </a:solidFill>
                <a:latin typeface="Times New Roman" panose="02020603050405020304" pitchFamily="18" charset="0"/>
                <a:cs typeface="Times New Roman" panose="02020603050405020304" pitchFamily="18" charset="0"/>
              </a:rPr>
              <a:t>Phương pháp này được sử dụng để đo cảm giác của bàng quang, dung tích, độ đàn hồi của bàng quang, đồng thời phát hiện những dấu hiệu bất thường về khả năng co thắt của bàng quang.</a:t>
            </a:r>
          </a:p>
          <a:p>
            <a:pPr algn="just"/>
            <a:r>
              <a:rPr lang="vi-VN" sz="2800" dirty="0">
                <a:solidFill>
                  <a:srgbClr val="333333"/>
                </a:solidFill>
                <a:latin typeface="Times New Roman" panose="02020603050405020304" pitchFamily="18" charset="0"/>
                <a:cs typeface="Times New Roman" panose="02020603050405020304" pitchFamily="18" charset="0"/>
              </a:rPr>
              <a:t> Khi thực hiện phép đo áp lực đồ bàng quang, một ống thông đo áp lực sẽ được đặt vào bàng quang. Phép đo này giúp chẩn đoán các rối loạn kiểm soát nước tiểu như tiểu không tự chủ, bàng quang tăng hoạt,...</a:t>
            </a:r>
            <a:endParaRPr lang="vi-VN" sz="2800" b="0" i="0" dirty="0">
              <a:solidFill>
                <a:srgbClr val="333333"/>
              </a:solidFill>
              <a:effectLst/>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DEA2713A-B30B-2147-8333-BA4E755DC94F}"/>
              </a:ext>
            </a:extLst>
          </p:cNvPr>
          <p:cNvPicPr>
            <a:picLocks noChangeAspect="1"/>
          </p:cNvPicPr>
          <p:nvPr/>
        </p:nvPicPr>
        <p:blipFill>
          <a:blip r:embed="rId2"/>
          <a:stretch>
            <a:fillRect/>
          </a:stretch>
        </p:blipFill>
        <p:spPr>
          <a:xfrm>
            <a:off x="9218950" y="-31801"/>
            <a:ext cx="2973049" cy="1905572"/>
          </a:xfrm>
          <a:prstGeom prst="rect">
            <a:avLst/>
          </a:prstGeom>
        </p:spPr>
      </p:pic>
    </p:spTree>
    <p:extLst>
      <p:ext uri="{BB962C8B-B14F-4D97-AF65-F5344CB8AC3E}">
        <p14:creationId xmlns:p14="http://schemas.microsoft.com/office/powerpoint/2010/main" val="4256850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3D82C-4235-9A47-8459-091EAC885516}"/>
              </a:ext>
            </a:extLst>
          </p:cNvPr>
          <p:cNvSpPr>
            <a:spLocks noGrp="1"/>
          </p:cNvSpPr>
          <p:nvPr>
            <p:ph type="title"/>
          </p:nvPr>
        </p:nvSpPr>
        <p:spPr>
          <a:xfrm>
            <a:off x="775855" y="540327"/>
            <a:ext cx="10278999" cy="1313427"/>
          </a:xfrm>
        </p:spPr>
        <p:txBody>
          <a:bodyPr/>
          <a:lstStyle/>
          <a:p>
            <a:r>
              <a:rPr lang="en-GB" altLang="nl-BE" b="1" dirty="0">
                <a:solidFill>
                  <a:srgbClr val="0070C0"/>
                </a:solidFill>
                <a:latin typeface="Times New Roman" panose="02020603050405020304" pitchFamily="18" charset="0"/>
                <a:cs typeface="Times New Roman" panose="02020603050405020304" pitchFamily="18" charset="0"/>
              </a:rPr>
              <a:t>ĐO ÁP LỰC BÀNG QUANG</a:t>
            </a:r>
            <a:endParaRPr lang="en-VN" dirty="0"/>
          </a:p>
        </p:txBody>
      </p:sp>
      <p:sp>
        <p:nvSpPr>
          <p:cNvPr id="3" name="Rectangle 2">
            <a:extLst>
              <a:ext uri="{FF2B5EF4-FFF2-40B4-BE49-F238E27FC236}">
                <a16:creationId xmlns:a16="http://schemas.microsoft.com/office/drawing/2014/main" id="{A2457727-AFDE-C74D-AE9F-C658F6E94F50}"/>
              </a:ext>
            </a:extLst>
          </p:cNvPr>
          <p:cNvSpPr/>
          <p:nvPr/>
        </p:nvSpPr>
        <p:spPr>
          <a:xfrm>
            <a:off x="503613" y="2129122"/>
            <a:ext cx="6857307" cy="2795958"/>
          </a:xfrm>
          <a:prstGeom prst="rect">
            <a:avLst/>
          </a:prstGeom>
        </p:spPr>
        <p:txBody>
          <a:bodyPr wrap="square">
            <a:spAutoFit/>
          </a:bodyPr>
          <a:lstStyle/>
          <a:p>
            <a:pPr algn="just">
              <a:lnSpc>
                <a:spcPct val="150000"/>
              </a:lnSpc>
            </a:pPr>
            <a:r>
              <a:rPr lang="vi-VN" sz="2400" dirty="0">
                <a:latin typeface="Times New Roman" panose="02020603050405020304" pitchFamily="18" charset="0"/>
                <a:cs typeface="Times New Roman" panose="02020603050405020304" pitchFamily="18" charset="0"/>
              </a:rPr>
              <a:t>Đánh giá mối liên hệ giữa áp lực và thể tích của bàng quang, chức năng vận động, cảm giác bàng quang: hoạt động cơ bàng quang, cảm giác, sức chứa, độ giãn nở bàng quang và kiểm soát quá trình đi tiểu, giúp cung cấp những thông tin hữu ích cho lâm sàng. </a:t>
            </a:r>
            <a:endParaRPr lang="nl-BE" alt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D05A629-BF2B-C948-94AD-FCA1AC489E2B}"/>
              </a:ext>
            </a:extLst>
          </p:cNvPr>
          <p:cNvPicPr>
            <a:picLocks noChangeAspect="1"/>
          </p:cNvPicPr>
          <p:nvPr/>
        </p:nvPicPr>
        <p:blipFill>
          <a:blip r:embed="rId2"/>
          <a:stretch>
            <a:fillRect/>
          </a:stretch>
        </p:blipFill>
        <p:spPr>
          <a:xfrm>
            <a:off x="8049514" y="2076116"/>
            <a:ext cx="3005340" cy="3127594"/>
          </a:xfrm>
          <a:prstGeom prst="rect">
            <a:avLst/>
          </a:prstGeom>
        </p:spPr>
      </p:pic>
    </p:spTree>
    <p:extLst>
      <p:ext uri="{BB962C8B-B14F-4D97-AF65-F5344CB8AC3E}">
        <p14:creationId xmlns:p14="http://schemas.microsoft.com/office/powerpoint/2010/main" val="1286226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CE93-34B6-2447-B853-0F5B91E24EBD}"/>
              </a:ext>
            </a:extLst>
          </p:cNvPr>
          <p:cNvSpPr>
            <a:spLocks noGrp="1"/>
          </p:cNvSpPr>
          <p:nvPr>
            <p:ph type="title"/>
          </p:nvPr>
        </p:nvSpPr>
        <p:spPr/>
        <p:txBody>
          <a:bodyPr/>
          <a:lstStyle/>
          <a:p>
            <a:r>
              <a:rPr lang="en-GB" altLang="nl-BE" dirty="0" err="1">
                <a:latin typeface="Times New Roman" panose="02020603050405020304" pitchFamily="18" charset="0"/>
                <a:cs typeface="Times New Roman" panose="02020603050405020304" pitchFamily="18" charset="0"/>
              </a:rPr>
              <a:t>Mục</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đích</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của</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đo</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áp</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lực</a:t>
            </a:r>
            <a:r>
              <a:rPr lang="en-GB" altLang="nl-BE" dirty="0">
                <a:latin typeface="Times New Roman" panose="02020603050405020304" pitchFamily="18" charset="0"/>
                <a:cs typeface="Times New Roman" panose="02020603050405020304" pitchFamily="18" charset="0"/>
              </a:rPr>
              <a:t> BQ</a:t>
            </a:r>
            <a:endParaRPr lang="en-VN" dirty="0"/>
          </a:p>
        </p:txBody>
      </p:sp>
      <p:sp>
        <p:nvSpPr>
          <p:cNvPr id="3" name="Rectangle 2">
            <a:extLst>
              <a:ext uri="{FF2B5EF4-FFF2-40B4-BE49-F238E27FC236}">
                <a16:creationId xmlns:a16="http://schemas.microsoft.com/office/drawing/2014/main" id="{84638218-279F-B04A-B71D-44537258CF50}"/>
              </a:ext>
            </a:extLst>
          </p:cNvPr>
          <p:cNvSpPr/>
          <p:nvPr/>
        </p:nvSpPr>
        <p:spPr>
          <a:xfrm>
            <a:off x="554182" y="1967345"/>
            <a:ext cx="7148945" cy="2241960"/>
          </a:xfrm>
          <a:prstGeom prst="rect">
            <a:avLst/>
          </a:prstGeom>
        </p:spPr>
        <p:txBody>
          <a:bodyPr wrap="square">
            <a:spAutoFit/>
          </a:bodyPr>
          <a:lstStyle/>
          <a:p>
            <a:pPr marL="609600" indent="-609600">
              <a:lnSpc>
                <a:spcPct val="150000"/>
              </a:lnSpc>
              <a:buFontTx/>
              <a:buAutoNum type="arabicPeriod"/>
            </a:pPr>
            <a:r>
              <a:rPr lang="en-GB" altLang="nl-BE" sz="2400" dirty="0" err="1">
                <a:latin typeface="Times New Roman" panose="02020603050405020304" pitchFamily="18" charset="0"/>
                <a:cs typeface="Times New Roman" panose="02020603050405020304" pitchFamily="18" charset="0"/>
              </a:rPr>
              <a:t>Để</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phát</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hiện</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áp</a:t>
            </a:r>
            <a:r>
              <a:rPr lang="en-GB" altLang="nl-BE" sz="2400" dirty="0">
                <a:latin typeface="Times New Roman" panose="02020603050405020304" pitchFamily="18" charset="0"/>
                <a:cs typeface="Times New Roman" panose="02020603050405020304" pitchFamily="18" charset="0"/>
              </a:rPr>
              <a:t> l</a:t>
            </a:r>
            <a:r>
              <a:rPr lang="en-US" altLang="nl-BE" sz="2400" dirty="0" err="1">
                <a:latin typeface="Times New Roman" panose="02020603050405020304" pitchFamily="18" charset="0"/>
                <a:cs typeface="Times New Roman" panose="02020603050405020304" pitchFamily="18" charset="0"/>
              </a:rPr>
              <a:t>ực</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bàng</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quang</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cao</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và</a:t>
            </a:r>
            <a:r>
              <a:rPr lang="en-US" altLang="nl-BE" sz="2400" dirty="0">
                <a:latin typeface="Times New Roman" panose="02020603050405020304" pitchFamily="18" charset="0"/>
                <a:cs typeface="Times New Roman" panose="02020603050405020304" pitchFamily="18" charset="0"/>
              </a:rPr>
              <a:t> c</a:t>
            </a:r>
            <a:r>
              <a:rPr lang="vi-VN" altLang="nl-BE" sz="2400" dirty="0">
                <a:latin typeface="Times New Roman" panose="02020603050405020304" pitchFamily="18" charset="0"/>
                <a:cs typeface="Times New Roman" panose="02020603050405020304" pitchFamily="18" charset="0"/>
              </a:rPr>
              <a:t>ơ</a:t>
            </a:r>
            <a:r>
              <a:rPr lang="en-US" altLang="nl-BE" sz="2400" dirty="0">
                <a:latin typeface="Times New Roman" panose="02020603050405020304" pitchFamily="18" charset="0"/>
                <a:cs typeface="Times New Roman" panose="02020603050405020304" pitchFamily="18" charset="0"/>
              </a:rPr>
              <a:t> detrusor </a:t>
            </a:r>
            <a:r>
              <a:rPr lang="en-US" altLang="nl-BE" sz="2400" dirty="0" err="1">
                <a:latin typeface="Times New Roman" panose="02020603050405020304" pitchFamily="18" charset="0"/>
                <a:cs typeface="Times New Roman" panose="02020603050405020304" pitchFamily="18" charset="0"/>
              </a:rPr>
              <a:t>hoạt</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động</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quá</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mức</a:t>
            </a:r>
            <a:endParaRPr lang="en-GB" altLang="nl-BE" sz="2400" dirty="0">
              <a:latin typeface="Times New Roman" panose="02020603050405020304" pitchFamily="18" charset="0"/>
              <a:cs typeface="Times New Roman" panose="02020603050405020304" pitchFamily="18" charset="0"/>
            </a:endParaRPr>
          </a:p>
          <a:p>
            <a:pPr marL="609600" indent="-609600">
              <a:lnSpc>
                <a:spcPct val="150000"/>
              </a:lnSpc>
              <a:buFontTx/>
              <a:buAutoNum type="arabicPeriod"/>
            </a:pPr>
            <a:r>
              <a:rPr lang="en-GB" altLang="nl-BE" sz="2400" dirty="0" err="1">
                <a:latin typeface="Times New Roman" panose="02020603050405020304" pitchFamily="18" charset="0"/>
                <a:cs typeface="Times New Roman" panose="02020603050405020304" pitchFamily="18" charset="0"/>
              </a:rPr>
              <a:t>Để</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kiểm</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soát</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quá</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trình</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trị</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liệu</a:t>
            </a:r>
            <a:r>
              <a:rPr lang="en-GB" altLang="nl-BE" sz="2400" dirty="0">
                <a:latin typeface="Times New Roman" panose="02020603050405020304" pitchFamily="18" charset="0"/>
                <a:cs typeface="Times New Roman" panose="02020603050405020304" pitchFamily="18" charset="0"/>
              </a:rPr>
              <a:t> </a:t>
            </a:r>
          </a:p>
          <a:p>
            <a:pPr marL="609600" indent="-609600">
              <a:lnSpc>
                <a:spcPct val="150000"/>
              </a:lnSpc>
              <a:buFontTx/>
              <a:buAutoNum type="arabicPeriod"/>
            </a:pPr>
            <a:r>
              <a:rPr lang="en-GB" altLang="nl-BE" sz="2400" dirty="0" err="1">
                <a:latin typeface="Times New Roman" panose="02020603050405020304" pitchFamily="18" charset="0"/>
                <a:cs typeface="Times New Roman" panose="02020603050405020304" pitchFamily="18" charset="0"/>
              </a:rPr>
              <a:t>Để</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giải</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thích</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bệnh</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lý</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bệnh</a:t>
            </a:r>
            <a:r>
              <a:rPr lang="en-GB"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của</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bệnh</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nhân</a:t>
            </a:r>
            <a:endParaRPr lang="en-GB" altLang="nl-BE" sz="2400" dirty="0">
              <a:latin typeface="Times New Roman" panose="02020603050405020304" pitchFamily="18" charset="0"/>
              <a:cs typeface="Times New Roman" panose="02020603050405020304" pitchFamily="18" charset="0"/>
            </a:endParaRPr>
          </a:p>
        </p:txBody>
      </p:sp>
      <p:pic>
        <p:nvPicPr>
          <p:cNvPr id="4" name="Picture 2" descr="http://img.directindustry.com/images_di/photo-g/bourdon-tube-pressure-gauge-383136.jpg">
            <a:extLst>
              <a:ext uri="{FF2B5EF4-FFF2-40B4-BE49-F238E27FC236}">
                <a16:creationId xmlns:a16="http://schemas.microsoft.com/office/drawing/2014/main" id="{4E7A87B7-AE1F-5E47-83D5-1BD9C4BAAE74}"/>
              </a:ext>
            </a:extLst>
          </p:cNvPr>
          <p:cNvPicPr>
            <a:picLocks noChangeAspect="1" noChangeArrowheads="1"/>
          </p:cNvPicPr>
          <p:nvPr/>
        </p:nvPicPr>
        <p:blipFill>
          <a:blip r:embed="rId2"/>
          <a:srcRect/>
          <a:stretch>
            <a:fillRect/>
          </a:stretch>
        </p:blipFill>
        <p:spPr bwMode="auto">
          <a:xfrm>
            <a:off x="8838131" y="2074071"/>
            <a:ext cx="2088232" cy="2309000"/>
          </a:xfrm>
          <a:prstGeom prst="rect">
            <a:avLst/>
          </a:prstGeom>
          <a:noFill/>
        </p:spPr>
      </p:pic>
    </p:spTree>
    <p:extLst>
      <p:ext uri="{BB962C8B-B14F-4D97-AF65-F5344CB8AC3E}">
        <p14:creationId xmlns:p14="http://schemas.microsoft.com/office/powerpoint/2010/main" val="2368765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318B-692E-384D-9E60-1349C0ACDEB6}"/>
              </a:ext>
            </a:extLst>
          </p:cNvPr>
          <p:cNvSpPr>
            <a:spLocks noGrp="1"/>
          </p:cNvSpPr>
          <p:nvPr>
            <p:ph type="title"/>
          </p:nvPr>
        </p:nvSpPr>
        <p:spPr/>
        <p:txBody>
          <a:bodyPr/>
          <a:lstStyle/>
          <a:p>
            <a:r>
              <a:rPr lang="en-GB" altLang="nl-BE" dirty="0">
                <a:solidFill>
                  <a:srgbClr val="0070C0"/>
                </a:solidFill>
                <a:latin typeface="Times New Roman" panose="02020603050405020304" pitchFamily="18" charset="0"/>
                <a:cs typeface="Times New Roman" panose="02020603050405020304" pitchFamily="18" charset="0"/>
              </a:rPr>
              <a:t>LÀM ĐẦY</a:t>
            </a:r>
            <a:endParaRPr lang="en-VN" dirty="0"/>
          </a:p>
        </p:txBody>
      </p:sp>
      <p:sp>
        <p:nvSpPr>
          <p:cNvPr id="3" name="Rectangle 2">
            <a:extLst>
              <a:ext uri="{FF2B5EF4-FFF2-40B4-BE49-F238E27FC236}">
                <a16:creationId xmlns:a16="http://schemas.microsoft.com/office/drawing/2014/main" id="{490019A0-F171-5448-8CB4-F66432DDC04C}"/>
              </a:ext>
            </a:extLst>
          </p:cNvPr>
          <p:cNvSpPr/>
          <p:nvPr/>
        </p:nvSpPr>
        <p:spPr>
          <a:xfrm>
            <a:off x="3851564" y="2413338"/>
            <a:ext cx="6165272" cy="2677656"/>
          </a:xfrm>
          <a:prstGeom prst="rect">
            <a:avLst/>
          </a:prstGeom>
        </p:spPr>
        <p:txBody>
          <a:bodyPr wrap="square">
            <a:spAutoFit/>
          </a:bodyPr>
          <a:lstStyle/>
          <a:p>
            <a:r>
              <a:rPr lang="en-GB" altLang="nl-BE" sz="2400" b="1" dirty="0">
                <a:latin typeface="Times New Roman" panose="02020603050405020304" pitchFamily="18" charset="0"/>
                <a:cs typeface="Times New Roman" panose="02020603050405020304" pitchFamily="18" charset="0"/>
              </a:rPr>
              <a:t>BÀNG QUANG</a:t>
            </a:r>
          </a:p>
          <a:p>
            <a:r>
              <a:rPr lang="en-GB" altLang="nl-BE" sz="2400" dirty="0" err="1">
                <a:latin typeface="Times New Roman" panose="02020603050405020304" pitchFamily="18" charset="0"/>
                <a:cs typeface="Times New Roman" panose="02020603050405020304" pitchFamily="18" charset="0"/>
              </a:rPr>
              <a:t>Áp</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lực</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thấp</a:t>
            </a:r>
            <a:endParaRPr lang="en-GB" altLang="nl-BE" sz="2400" dirty="0">
              <a:latin typeface="Times New Roman" panose="02020603050405020304" pitchFamily="18" charset="0"/>
              <a:cs typeface="Times New Roman" panose="02020603050405020304" pitchFamily="18" charset="0"/>
            </a:endParaRPr>
          </a:p>
          <a:p>
            <a:r>
              <a:rPr lang="en-US" altLang="nl-BE" sz="2400" dirty="0">
                <a:latin typeface="Times New Roman" panose="02020603050405020304" pitchFamily="18" charset="0"/>
                <a:cs typeface="Times New Roman" panose="02020603050405020304" pitchFamily="18" charset="0"/>
              </a:rPr>
              <a:t>K</a:t>
            </a:r>
            <a:r>
              <a:rPr lang="vi-VN" altLang="nl-BE" sz="2400" dirty="0">
                <a:latin typeface="Times New Roman" panose="02020603050405020304" pitchFamily="18" charset="0"/>
                <a:cs typeface="Times New Roman" panose="02020603050405020304" pitchFamily="18" charset="0"/>
              </a:rPr>
              <a:t>hả năng trữ nước phù hợp</a:t>
            </a:r>
            <a:endParaRPr lang="en-GB" altLang="nl-BE" sz="2400" dirty="0">
              <a:latin typeface="Times New Roman" panose="02020603050405020304" pitchFamily="18" charset="0"/>
              <a:cs typeface="Times New Roman" panose="02020603050405020304" pitchFamily="18" charset="0"/>
            </a:endParaRPr>
          </a:p>
          <a:p>
            <a:endParaRPr lang="en-GB" altLang="nl-BE" sz="2400" dirty="0">
              <a:latin typeface="Times New Roman" panose="02020603050405020304" pitchFamily="18" charset="0"/>
              <a:cs typeface="Times New Roman" panose="02020603050405020304" pitchFamily="18" charset="0"/>
            </a:endParaRPr>
          </a:p>
          <a:p>
            <a:r>
              <a:rPr lang="en-GB" altLang="nl-BE" sz="2400" b="1" dirty="0">
                <a:latin typeface="Times New Roman" panose="02020603050405020304" pitchFamily="18" charset="0"/>
                <a:cs typeface="Times New Roman" panose="02020603050405020304" pitchFamily="18" charset="0"/>
              </a:rPr>
              <a:t>NIỆU ĐẠO</a:t>
            </a:r>
          </a:p>
          <a:p>
            <a:r>
              <a:rPr lang="en-GB" altLang="nl-BE" sz="2400" dirty="0" err="1">
                <a:latin typeface="Times New Roman" panose="02020603050405020304" pitchFamily="18" charset="0"/>
                <a:cs typeface="Times New Roman" panose="02020603050405020304" pitchFamily="18" charset="0"/>
              </a:rPr>
              <a:t>Áp</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lực</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đóng</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phải</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cao</a:t>
            </a:r>
            <a:r>
              <a:rPr lang="en-GB" altLang="nl-BE" sz="2400" dirty="0">
                <a:latin typeface="Times New Roman" panose="02020603050405020304" pitchFamily="18" charset="0"/>
                <a:cs typeface="Times New Roman" panose="02020603050405020304" pitchFamily="18" charset="0"/>
              </a:rPr>
              <a:t> h</a:t>
            </a:r>
            <a:r>
              <a:rPr lang="vi-VN" altLang="nl-BE" sz="2400" dirty="0">
                <a:latin typeface="Times New Roman" panose="02020603050405020304" pitchFamily="18" charset="0"/>
                <a:cs typeface="Times New Roman" panose="02020603050405020304" pitchFamily="18" charset="0"/>
              </a:rPr>
              <a:t>ơ</a:t>
            </a:r>
            <a:r>
              <a:rPr lang="en-US" altLang="nl-BE" sz="2400" dirty="0">
                <a:latin typeface="Times New Roman" panose="02020603050405020304" pitchFamily="18" charset="0"/>
                <a:cs typeface="Times New Roman" panose="02020603050405020304" pitchFamily="18" charset="0"/>
              </a:rPr>
              <a:t>n </a:t>
            </a:r>
            <a:r>
              <a:rPr lang="en-US" altLang="nl-BE" sz="2400" dirty="0" err="1">
                <a:latin typeface="Times New Roman" panose="02020603050405020304" pitchFamily="18" charset="0"/>
                <a:cs typeface="Times New Roman" panose="02020603050405020304" pitchFamily="18" charset="0"/>
              </a:rPr>
              <a:t>áp</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lực</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bàng</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quang</a:t>
            </a:r>
            <a:endParaRPr lang="en-GB" altLang="nl-BE" sz="2400" dirty="0">
              <a:latin typeface="Times New Roman" panose="02020603050405020304" pitchFamily="18" charset="0"/>
              <a:cs typeface="Times New Roman" panose="02020603050405020304" pitchFamily="18" charset="0"/>
            </a:endParaRPr>
          </a:p>
          <a:p>
            <a:r>
              <a:rPr lang="en-GB" altLang="nl-BE" sz="2400" dirty="0" err="1">
                <a:latin typeface="Times New Roman" panose="02020603050405020304" pitchFamily="18" charset="0"/>
                <a:cs typeface="Times New Roman" panose="02020603050405020304" pitchFamily="18" charset="0"/>
              </a:rPr>
              <a:t>Phản</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xạ</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đóng</a:t>
            </a:r>
            <a:endParaRPr lang="en-GB" altLang="nl-B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3FA4FC2-6ECB-4249-A22B-33EDDFD60EE8}"/>
              </a:ext>
            </a:extLst>
          </p:cNvPr>
          <p:cNvPicPr>
            <a:picLocks noChangeAspect="1"/>
          </p:cNvPicPr>
          <p:nvPr/>
        </p:nvPicPr>
        <p:blipFill>
          <a:blip r:embed="rId2"/>
          <a:stretch>
            <a:fillRect/>
          </a:stretch>
        </p:blipFill>
        <p:spPr>
          <a:xfrm>
            <a:off x="546100" y="1853754"/>
            <a:ext cx="2501900" cy="3721100"/>
          </a:xfrm>
          <a:prstGeom prst="rect">
            <a:avLst/>
          </a:prstGeom>
        </p:spPr>
      </p:pic>
    </p:spTree>
    <p:extLst>
      <p:ext uri="{BB962C8B-B14F-4D97-AF65-F5344CB8AC3E}">
        <p14:creationId xmlns:p14="http://schemas.microsoft.com/office/powerpoint/2010/main" val="3254895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D88B-01DE-9247-A762-1FB769F31EC9}"/>
              </a:ext>
            </a:extLst>
          </p:cNvPr>
          <p:cNvSpPr>
            <a:spLocks noGrp="1"/>
          </p:cNvSpPr>
          <p:nvPr>
            <p:ph type="title"/>
          </p:nvPr>
        </p:nvSpPr>
        <p:spPr>
          <a:xfrm>
            <a:off x="654629" y="304801"/>
            <a:ext cx="10400226" cy="991045"/>
          </a:xfrm>
        </p:spPr>
        <p:txBody>
          <a:bodyPr/>
          <a:lstStyle/>
          <a:p>
            <a:r>
              <a:rPr lang="en-GB" altLang="nl-BE" b="1" dirty="0">
                <a:solidFill>
                  <a:srgbClr val="0070C0"/>
                </a:solidFill>
                <a:latin typeface="Times New Roman" panose="02020603050405020304" pitchFamily="18" charset="0"/>
                <a:cs typeface="Times New Roman" panose="02020603050405020304" pitchFamily="18" charset="0"/>
              </a:rPr>
              <a:t>TỐNG XUẤT</a:t>
            </a:r>
            <a:endParaRPr lang="en-VN" b="1" dirty="0"/>
          </a:p>
        </p:txBody>
      </p:sp>
      <p:sp>
        <p:nvSpPr>
          <p:cNvPr id="3" name="Rectangle 2">
            <a:extLst>
              <a:ext uri="{FF2B5EF4-FFF2-40B4-BE49-F238E27FC236}">
                <a16:creationId xmlns:a16="http://schemas.microsoft.com/office/drawing/2014/main" id="{5A925BF3-75B4-314A-B5B5-699C70842369}"/>
              </a:ext>
            </a:extLst>
          </p:cNvPr>
          <p:cNvSpPr/>
          <p:nvPr/>
        </p:nvSpPr>
        <p:spPr>
          <a:xfrm>
            <a:off x="4350327" y="2036618"/>
            <a:ext cx="5929745" cy="2308324"/>
          </a:xfrm>
          <a:prstGeom prst="rect">
            <a:avLst/>
          </a:prstGeom>
        </p:spPr>
        <p:txBody>
          <a:bodyPr wrap="square">
            <a:spAutoFit/>
          </a:bodyPr>
          <a:lstStyle/>
          <a:p>
            <a:r>
              <a:rPr lang="en-GB" altLang="nl-BE" sz="2400" b="1" dirty="0">
                <a:latin typeface="Times New Roman" panose="02020603050405020304" pitchFamily="18" charset="0"/>
                <a:cs typeface="Times New Roman" panose="02020603050405020304" pitchFamily="18" charset="0"/>
              </a:rPr>
              <a:t>BÀNG QUANG</a:t>
            </a:r>
          </a:p>
          <a:p>
            <a:r>
              <a:rPr lang="en-GB" altLang="nl-BE" sz="2400" dirty="0">
                <a:latin typeface="Times New Roman" panose="02020603050405020304" pitchFamily="18" charset="0"/>
                <a:cs typeface="Times New Roman" panose="02020603050405020304" pitchFamily="18" charset="0"/>
              </a:rPr>
              <a:t>S</a:t>
            </a:r>
            <a:r>
              <a:rPr lang="en-US" altLang="nl-BE" sz="2400" dirty="0" err="1">
                <a:latin typeface="Times New Roman" panose="02020603050405020304" pitchFamily="18" charset="0"/>
                <a:cs typeface="Times New Roman" panose="02020603050405020304" pitchFamily="18" charset="0"/>
              </a:rPr>
              <a:t>ự</a:t>
            </a:r>
            <a:r>
              <a:rPr lang="en-US" altLang="nl-BE" sz="2400" dirty="0">
                <a:latin typeface="Times New Roman" panose="02020603050405020304" pitchFamily="18" charset="0"/>
                <a:cs typeface="Times New Roman" panose="02020603050405020304" pitchFamily="18" charset="0"/>
              </a:rPr>
              <a:t> co </a:t>
            </a:r>
            <a:r>
              <a:rPr lang="en-US" altLang="nl-BE" sz="2400" dirty="0" err="1">
                <a:latin typeface="Times New Roman" panose="02020603050405020304" pitchFamily="18" charset="0"/>
                <a:cs typeface="Times New Roman" panose="02020603050405020304" pitchFamily="18" charset="0"/>
              </a:rPr>
              <a:t>cơ</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phối</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hợp</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khiến</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áp</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lực</a:t>
            </a:r>
            <a:r>
              <a:rPr lang="en-US" altLang="nl-BE" sz="2400" dirty="0">
                <a:latin typeface="Times New Roman" panose="02020603050405020304" pitchFamily="18" charset="0"/>
                <a:cs typeface="Times New Roman" panose="02020603050405020304" pitchFamily="18" charset="0"/>
              </a:rPr>
              <a:t> </a:t>
            </a:r>
            <a:r>
              <a:rPr lang="en-US" altLang="nl-BE" sz="2400" dirty="0" err="1">
                <a:latin typeface="Times New Roman" panose="02020603050405020304" pitchFamily="18" charset="0"/>
                <a:cs typeface="Times New Roman" panose="02020603050405020304" pitchFamily="18" charset="0"/>
              </a:rPr>
              <a:t>tăng</a:t>
            </a:r>
            <a:endParaRPr lang="en-GB" altLang="nl-BE" sz="2400" dirty="0">
              <a:latin typeface="Times New Roman" panose="02020603050405020304" pitchFamily="18" charset="0"/>
              <a:cs typeface="Times New Roman" panose="02020603050405020304" pitchFamily="18" charset="0"/>
            </a:endParaRPr>
          </a:p>
          <a:p>
            <a:r>
              <a:rPr lang="en-GB" altLang="nl-BE" sz="2400" dirty="0" err="1">
                <a:latin typeface="Times New Roman" panose="02020603050405020304" pitchFamily="18" charset="0"/>
                <a:cs typeface="Times New Roman" panose="02020603050405020304" pitchFamily="18" charset="0"/>
              </a:rPr>
              <a:t>Làm</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trống</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hoàn</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toàn</a:t>
            </a:r>
            <a:endParaRPr lang="en-GB" altLang="nl-BE" sz="2400" dirty="0">
              <a:latin typeface="Times New Roman" panose="02020603050405020304" pitchFamily="18" charset="0"/>
              <a:cs typeface="Times New Roman" panose="02020603050405020304" pitchFamily="18" charset="0"/>
            </a:endParaRPr>
          </a:p>
          <a:p>
            <a:endParaRPr lang="en-GB" altLang="nl-BE" sz="2400" dirty="0">
              <a:latin typeface="Times New Roman" panose="02020603050405020304" pitchFamily="18" charset="0"/>
              <a:cs typeface="Times New Roman" panose="02020603050405020304" pitchFamily="18" charset="0"/>
            </a:endParaRPr>
          </a:p>
          <a:p>
            <a:r>
              <a:rPr lang="en-GB" altLang="nl-BE" sz="2400" b="1" dirty="0">
                <a:latin typeface="Times New Roman" panose="02020603050405020304" pitchFamily="18" charset="0"/>
                <a:cs typeface="Times New Roman" panose="02020603050405020304" pitchFamily="18" charset="0"/>
              </a:rPr>
              <a:t>NIỆU ĐẠO</a:t>
            </a:r>
          </a:p>
          <a:p>
            <a:r>
              <a:rPr lang="en-GB" altLang="nl-BE" sz="2400" dirty="0" err="1">
                <a:latin typeface="Times New Roman" panose="02020603050405020304" pitchFamily="18" charset="0"/>
                <a:cs typeface="Times New Roman" panose="02020603050405020304" pitchFamily="18" charset="0"/>
              </a:rPr>
              <a:t>Thả</a:t>
            </a:r>
            <a:r>
              <a:rPr lang="en-GB" altLang="nl-BE" sz="2400" dirty="0">
                <a:latin typeface="Times New Roman" panose="02020603050405020304" pitchFamily="18" charset="0"/>
                <a:cs typeface="Times New Roman" panose="02020603050405020304" pitchFamily="18" charset="0"/>
              </a:rPr>
              <a:t> </a:t>
            </a:r>
            <a:r>
              <a:rPr lang="en-GB" altLang="nl-BE" sz="2400" dirty="0" err="1">
                <a:latin typeface="Times New Roman" panose="02020603050405020304" pitchFamily="18" charset="0"/>
                <a:cs typeface="Times New Roman" panose="02020603050405020304" pitchFamily="18" charset="0"/>
              </a:rPr>
              <a:t>lỏng</a:t>
            </a:r>
            <a:endParaRPr lang="en-US" altLang="nl-B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AA0DDBF-7F38-9945-BF7C-D3B18FA26E1C}"/>
              </a:ext>
            </a:extLst>
          </p:cNvPr>
          <p:cNvPicPr>
            <a:picLocks noChangeAspect="1"/>
          </p:cNvPicPr>
          <p:nvPr/>
        </p:nvPicPr>
        <p:blipFill>
          <a:blip r:embed="rId2"/>
          <a:stretch>
            <a:fillRect/>
          </a:stretch>
        </p:blipFill>
        <p:spPr>
          <a:xfrm>
            <a:off x="654628" y="1853754"/>
            <a:ext cx="2514600" cy="3708400"/>
          </a:xfrm>
          <a:prstGeom prst="rect">
            <a:avLst/>
          </a:prstGeom>
        </p:spPr>
      </p:pic>
    </p:spTree>
    <p:extLst>
      <p:ext uri="{BB962C8B-B14F-4D97-AF65-F5344CB8AC3E}">
        <p14:creationId xmlns:p14="http://schemas.microsoft.com/office/powerpoint/2010/main" val="2603439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14C2A-D440-A047-9A02-6B0EC9CFDFB2}"/>
              </a:ext>
            </a:extLst>
          </p:cNvPr>
          <p:cNvSpPr>
            <a:spLocks noGrp="1"/>
          </p:cNvSpPr>
          <p:nvPr>
            <p:ph type="title"/>
          </p:nvPr>
        </p:nvSpPr>
        <p:spPr>
          <a:xfrm>
            <a:off x="429491" y="374073"/>
            <a:ext cx="10625363" cy="1479681"/>
          </a:xfrm>
        </p:spPr>
        <p:txBody>
          <a:bodyPr/>
          <a:lstStyle/>
          <a:p>
            <a:r>
              <a:rPr lang="en-GB" altLang="nl-BE" dirty="0" err="1">
                <a:latin typeface="Times New Roman" panose="02020603050405020304" pitchFamily="18" charset="0"/>
                <a:cs typeface="Times New Roman" panose="02020603050405020304" pitchFamily="18" charset="0"/>
              </a:rPr>
              <a:t>Áp</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lực</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làm</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đầy</a:t>
            </a:r>
            <a:r>
              <a:rPr lang="en-GB" altLang="nl-BE" dirty="0">
                <a:latin typeface="Times New Roman" panose="02020603050405020304" pitchFamily="18" charset="0"/>
                <a:cs typeface="Times New Roman" panose="02020603050405020304" pitchFamily="18" charset="0"/>
              </a:rPr>
              <a:t> &amp; </a:t>
            </a:r>
            <a:r>
              <a:rPr lang="en-GB" altLang="nl-BE" dirty="0" err="1">
                <a:latin typeface="Times New Roman" panose="02020603050405020304" pitchFamily="18" charset="0"/>
                <a:cs typeface="Times New Roman" panose="02020603050405020304" pitchFamily="18" charset="0"/>
              </a:rPr>
              <a:t>tống</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xuất</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bình</a:t>
            </a:r>
            <a:r>
              <a:rPr lang="en-GB" altLang="nl-BE" dirty="0">
                <a:latin typeface="Times New Roman" panose="02020603050405020304" pitchFamily="18" charset="0"/>
                <a:cs typeface="Times New Roman" panose="02020603050405020304" pitchFamily="18" charset="0"/>
              </a:rPr>
              <a:t> </a:t>
            </a:r>
            <a:r>
              <a:rPr lang="en-GB" altLang="nl-BE" dirty="0" err="1">
                <a:latin typeface="Times New Roman" panose="02020603050405020304" pitchFamily="18" charset="0"/>
                <a:cs typeface="Times New Roman" panose="02020603050405020304" pitchFamily="18" charset="0"/>
              </a:rPr>
              <a:t>th</a:t>
            </a:r>
            <a:r>
              <a:rPr lang="vi-VN" altLang="nl-BE" dirty="0">
                <a:cs typeface="Times New Roman" panose="02020603050405020304" pitchFamily="18" charset="0"/>
              </a:rPr>
              <a:t>ư</a:t>
            </a:r>
            <a:r>
              <a:rPr lang="en-US" altLang="nl-BE" dirty="0" err="1">
                <a:latin typeface="Times New Roman" panose="02020603050405020304" pitchFamily="18" charset="0"/>
                <a:cs typeface="Times New Roman" panose="02020603050405020304" pitchFamily="18" charset="0"/>
              </a:rPr>
              <a:t>ờng</a:t>
            </a:r>
            <a:endParaRPr lang="en-VN" dirty="0"/>
          </a:p>
        </p:txBody>
      </p:sp>
      <p:pic>
        <p:nvPicPr>
          <p:cNvPr id="3" name="Picture 2">
            <a:extLst>
              <a:ext uri="{FF2B5EF4-FFF2-40B4-BE49-F238E27FC236}">
                <a16:creationId xmlns:a16="http://schemas.microsoft.com/office/drawing/2014/main" id="{7DCE9639-6E4E-CC4F-A900-02C899A1F560}"/>
              </a:ext>
            </a:extLst>
          </p:cNvPr>
          <p:cNvPicPr>
            <a:picLocks noChangeAspect="1"/>
          </p:cNvPicPr>
          <p:nvPr/>
        </p:nvPicPr>
        <p:blipFill>
          <a:blip r:embed="rId2"/>
          <a:stretch>
            <a:fillRect/>
          </a:stretch>
        </p:blipFill>
        <p:spPr>
          <a:xfrm>
            <a:off x="872835" y="1607128"/>
            <a:ext cx="6400801" cy="3893127"/>
          </a:xfrm>
          <a:prstGeom prst="rect">
            <a:avLst/>
          </a:prstGeom>
        </p:spPr>
      </p:pic>
    </p:spTree>
    <p:extLst>
      <p:ext uri="{BB962C8B-B14F-4D97-AF65-F5344CB8AC3E}">
        <p14:creationId xmlns:p14="http://schemas.microsoft.com/office/powerpoint/2010/main" val="902123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4F332-1B56-9147-8C67-14B0732CDBBB}"/>
              </a:ext>
            </a:extLst>
          </p:cNvPr>
          <p:cNvSpPr>
            <a:spLocks noGrp="1"/>
          </p:cNvSpPr>
          <p:nvPr>
            <p:ph type="title"/>
          </p:nvPr>
        </p:nvSpPr>
        <p:spPr/>
        <p:txBody>
          <a:bodyPr/>
          <a:lstStyle/>
          <a:p>
            <a:r>
              <a:rPr lang="en-US" dirty="0" err="1">
                <a:solidFill>
                  <a:srgbClr val="0070C0"/>
                </a:solidFill>
                <a:latin typeface="Times New Roman" panose="02020603050405020304" pitchFamily="18" charset="0"/>
                <a:cs typeface="Times New Roman" panose="02020603050405020304" pitchFamily="18" charset="0"/>
              </a:rPr>
              <a:t>Mục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tiêu</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của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áp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lực</a:t>
            </a:r>
            <a:r>
              <a:rPr lang="en-US" dirty="0">
                <a:solidFill>
                  <a:srgbClr val="0070C0"/>
                </a:solidFill>
                <a:latin typeface="Times New Roman" panose="02020603050405020304" pitchFamily="18" charset="0"/>
                <a:cs typeface="Times New Roman" panose="02020603050405020304" pitchFamily="18" charset="0"/>
              </a:rPr>
              <a:t> BQ</a:t>
            </a:r>
            <a:endParaRPr lang="en-VN" dirty="0">
              <a:solidFill>
                <a:srgbClr val="0070C0"/>
              </a:solidFill>
            </a:endParaRPr>
          </a:p>
        </p:txBody>
      </p:sp>
      <p:sp>
        <p:nvSpPr>
          <p:cNvPr id="3" name="Rectangle 2">
            <a:extLst>
              <a:ext uri="{FF2B5EF4-FFF2-40B4-BE49-F238E27FC236}">
                <a16:creationId xmlns:a16="http://schemas.microsoft.com/office/drawing/2014/main" id="{F8E9459E-4919-6241-AB71-7249F02BFD9C}"/>
              </a:ext>
            </a:extLst>
          </p:cNvPr>
          <p:cNvSpPr/>
          <p:nvPr/>
        </p:nvSpPr>
        <p:spPr>
          <a:xfrm>
            <a:off x="637308" y="1995055"/>
            <a:ext cx="10792691" cy="2795958"/>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Phát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sớm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đồng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vận</a:t>
            </a:r>
            <a:r>
              <a:rPr lang="en-US" sz="2400" dirty="0">
                <a:latin typeface="Times New Roman" panose="02020603050405020304" pitchFamily="18" charset="0"/>
                <a:cs typeface="Times New Roman" panose="02020603050405020304" pitchFamily="18" charset="0"/>
              </a:rPr>
              <a:t> c</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vòng</a:t>
            </a:r>
            <a:r>
              <a:rPr lang="en-US" sz="2400" dirty="0">
                <a:latin typeface="Times New Roman" panose="02020603050405020304" pitchFamily="18" charset="0"/>
                <a:cs typeface="Times New Roman" panose="02020603050405020304" pitchFamily="18" charset="0"/>
              </a:rPr>
              <a:t>-c</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 tr</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n</a:t>
            </a:r>
          </a:p>
          <a:p>
            <a:pPr marL="342900" indent="-342900" algn="just">
              <a:lnSpc>
                <a:spcPct val="150000"/>
              </a:lnSpc>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giúp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bớt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bù</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thận-niệu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quản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a:t>
            </a:r>
            <a:r>
              <a:rPr lang="en-US" sz="2400" dirty="0">
                <a:latin typeface="Times New Roman" panose="02020603050405020304" pitchFamily="18" charset="0"/>
                <a:cs typeface="Times New Roman" panose="02020603050405020304" pitchFamily="18" charset="0"/>
              </a:rPr>
              <a:t> n</a:t>
            </a:r>
            <a:r>
              <a:rPr lang="vi-VN" sz="2400" dirty="0">
                <a:latin typeface="Times New Roman" panose="02020603050405020304" pitchFamily="18" charset="0"/>
                <a:cs typeface="Times New Roman" panose="02020603050405020304" pitchFamily="18" charset="0"/>
              </a:rPr>
              <a:t>ư</a:t>
            </a:r>
            <a:r>
              <a:rPr lang="en-US" sz="2400" dirty="0" err="1">
                <a:latin typeface="Times New Roman" panose="02020603050405020304" pitchFamily="18" charset="0"/>
                <a:cs typeface="Times New Roman" panose="02020603050405020304" pitchFamily="18" charset="0"/>
              </a:rPr>
              <a:t>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trào</a:t>
            </a:r>
            <a:r>
              <a:rPr lang="en-US" sz="2400" dirty="0">
                <a:latin typeface="Times New Roman" panose="02020603050405020304" pitchFamily="18" charset="0"/>
                <a:cs typeface="Times New Roman" panose="02020603050405020304" pitchFamily="18" charset="0"/>
              </a:rPr>
              <a:t> ng</a:t>
            </a:r>
            <a:r>
              <a:rPr lang="vi-VN" sz="2400" dirty="0">
                <a:latin typeface="Times New Roman" panose="02020603050405020304" pitchFamily="18" charset="0"/>
                <a:cs typeface="Times New Roman" panose="02020603050405020304" pitchFamily="18" charset="0"/>
              </a:rPr>
              <a:t>ư</a:t>
            </a:r>
            <a:r>
              <a:rPr lang="en-US" sz="2400" dirty="0" err="1">
                <a:latin typeface="Times New Roman" panose="02020603050405020304" pitchFamily="18" charset="0"/>
                <a:cs typeface="Times New Roman" panose="02020603050405020304" pitchFamily="18" charset="0"/>
              </a:rPr>
              <a:t>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quản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phù</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hợp</a:t>
            </a:r>
            <a:r>
              <a:rPr lang="en-US" sz="2400" dirty="0">
                <a:latin typeface="Times New Roman" panose="02020603050405020304" pitchFamily="18" charset="0"/>
                <a:cs typeface="Times New Roman" panose="02020603050405020304" pitchFamily="18" charset="0"/>
              </a:rPr>
              <a:t>: </a:t>
            </a:r>
          </a:p>
          <a:p>
            <a:pPr algn="just">
              <a:lnSpc>
                <a:spcPct val="150000"/>
              </a:lnSpc>
            </a:pP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sạch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ngắt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quãng</a:t>
            </a:r>
            <a:r>
              <a:rPr lang="en-US" sz="2400" dirty="0">
                <a:latin typeface="Times New Roman" panose="02020603050405020304" pitchFamily="18" charset="0"/>
                <a:cs typeface="Times New Roman" panose="02020603050405020304" pitchFamily="18" charset="0"/>
              </a:rPr>
              <a:t> (CIC) </a:t>
            </a:r>
          </a:p>
          <a:p>
            <a:pPr algn="just">
              <a:lnSpc>
                <a:spcPct val="150000"/>
              </a:lnSpc>
            </a:pP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Dùng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thuốc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kháng</a:t>
            </a:r>
            <a:r>
              <a:rPr lang="en-US" sz="2400" dirty="0">
                <a:latin typeface="Times New Roman" panose="02020603050405020304" pitchFamily="18" charset="0"/>
                <a:cs typeface="Times New Roman" panose="02020603050405020304" pitchFamily="18" charset="0"/>
              </a:rPr>
              <a:t> cholinergic </a:t>
            </a:r>
          </a:p>
        </p:txBody>
      </p:sp>
    </p:spTree>
    <p:extLst>
      <p:ext uri="{BB962C8B-B14F-4D97-AF65-F5344CB8AC3E}">
        <p14:creationId xmlns:p14="http://schemas.microsoft.com/office/powerpoint/2010/main" val="1590923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702A6-D96C-3446-81D7-9B1BF8B238E0}"/>
              </a:ext>
            </a:extLst>
          </p:cNvPr>
          <p:cNvSpPr>
            <a:spLocks noGrp="1"/>
          </p:cNvSpPr>
          <p:nvPr>
            <p:ph type="title"/>
          </p:nvPr>
        </p:nvSpPr>
        <p:spPr>
          <a:xfrm>
            <a:off x="546749" y="449705"/>
            <a:ext cx="3845369" cy="1004342"/>
          </a:xfrm>
        </p:spPr>
        <p:txBody>
          <a:bodyPr>
            <a:normAutofit/>
          </a:bodyPr>
          <a:lstStyle/>
          <a:p>
            <a:r>
              <a:rPr lang="vi-VN" b="1" dirty="0">
                <a:solidFill>
                  <a:srgbClr val="0070C0"/>
                </a:solidFill>
              </a:rPr>
              <a:t>Niệu dòng đồ</a:t>
            </a:r>
            <a:br>
              <a:rPr lang="vi-VN" dirty="0">
                <a:solidFill>
                  <a:srgbClr val="333333"/>
                </a:solidFill>
                <a:latin typeface="Helvetica" pitchFamily="2" charset="0"/>
              </a:rPr>
            </a:br>
            <a:endParaRPr lang="en-VN" dirty="0"/>
          </a:p>
        </p:txBody>
      </p:sp>
      <p:sp>
        <p:nvSpPr>
          <p:cNvPr id="3" name="Rectangle 2">
            <a:extLst>
              <a:ext uri="{FF2B5EF4-FFF2-40B4-BE49-F238E27FC236}">
                <a16:creationId xmlns:a16="http://schemas.microsoft.com/office/drawing/2014/main" id="{39566814-0F2F-CD4D-A099-673980AB352D}"/>
              </a:ext>
            </a:extLst>
          </p:cNvPr>
          <p:cNvSpPr/>
          <p:nvPr/>
        </p:nvSpPr>
        <p:spPr>
          <a:xfrm>
            <a:off x="374754" y="1853754"/>
            <a:ext cx="11512446" cy="3970318"/>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P</a:t>
            </a:r>
            <a:r>
              <a:rPr lang="en-VN" sz="2800" dirty="0">
                <a:latin typeface="Times New Roman" panose="02020603050405020304" pitchFamily="18" charset="0"/>
                <a:cs typeface="Times New Roman" panose="02020603050405020304" pitchFamily="18" charset="0"/>
              </a:rPr>
              <a:t>hép đo niệu dòng (</a:t>
            </a:r>
            <a:r>
              <a:rPr lang="en-US" sz="2800" i="1" dirty="0">
                <a:latin typeface="Times New Roman" panose="02020603050405020304" pitchFamily="18" charset="0"/>
                <a:cs typeface="Times New Roman" panose="02020603050405020304" pitchFamily="18" charset="0"/>
              </a:rPr>
              <a:t>uroflowmetry) </a:t>
            </a:r>
            <a:r>
              <a:rPr lang="en-US" sz="2800" i="1" dirty="0" err="1">
                <a:latin typeface="Times New Roman" panose="02020603050405020304" pitchFamily="18" charset="0"/>
                <a:cs typeface="Times New Roman" panose="02020603050405020304" pitchFamily="18" charset="0"/>
              </a:rPr>
              <a:t>là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biện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pháp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đánh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giá</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sự</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biến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thiên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cuả</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tốc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độ</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dòng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tiểu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trên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một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đơn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vị</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thời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gian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được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tính</a:t>
            </a:r>
            <a:r>
              <a:rPr lang="en-US" sz="2800" i="1" dirty="0">
                <a:latin typeface="Times New Roman" panose="02020603050405020304" pitchFamily="18" charset="0"/>
                <a:cs typeface="Times New Roman" panose="02020603050405020304" pitchFamily="18" charset="0"/>
              </a:rPr>
              <a:t> bang ml/</a:t>
            </a:r>
            <a:r>
              <a:rPr lang="en-US" sz="2800" i="1" dirty="0" err="1">
                <a:latin typeface="Times New Roman" panose="02020603050405020304" pitchFamily="18" charset="0"/>
                <a:cs typeface="Times New Roman" panose="02020603050405020304" pitchFamily="18" charset="0"/>
              </a:rPr>
              <a:t>giây</a:t>
            </a:r>
            <a:endParaRPr lang="en-VN" sz="2800" dirty="0">
              <a:latin typeface="Times New Roman" panose="02020603050405020304" pitchFamily="18" charset="0"/>
              <a:cs typeface="Times New Roman" panose="02020603050405020304" pitchFamily="18" charset="0"/>
            </a:endParaRPr>
          </a:p>
          <a:p>
            <a:endParaRPr lang="vi-VN" sz="2800" dirty="0">
              <a:latin typeface="+mj-lt"/>
            </a:endParaRPr>
          </a:p>
          <a:p>
            <a:r>
              <a:rPr lang="vi-VN" sz="2800" dirty="0">
                <a:latin typeface="+mj-lt"/>
              </a:rPr>
              <a:t>Thực hiện khi bàng quang đầy nước tiểu. </a:t>
            </a:r>
          </a:p>
          <a:p>
            <a:r>
              <a:rPr lang="vi-VN" sz="2800" dirty="0">
                <a:latin typeface="+mj-lt"/>
              </a:rPr>
              <a:t>Bệnh nhân tiểu vào một thiết bị cảm nhận có khả năng đo được thể tích nước tiểu và máy tính sẽ tự phân tích các thông số. </a:t>
            </a:r>
          </a:p>
          <a:p>
            <a:r>
              <a:rPr lang="vi-VN" sz="2800" dirty="0">
                <a:latin typeface="+mj-lt"/>
              </a:rPr>
              <a:t>Chỉ định: khó khăn khi đi tiểu. </a:t>
            </a:r>
          </a:p>
          <a:p>
            <a:r>
              <a:rPr lang="vi-VN" sz="2800" dirty="0">
                <a:latin typeface="+mj-lt"/>
              </a:rPr>
              <a:t>Phát hiện tình trạng tắc nghẽn đường tiểu ở bệnh nhân như tuyến tiền liệt do, hẹp niệu đạo..</a:t>
            </a:r>
          </a:p>
        </p:txBody>
      </p:sp>
      <p:pic>
        <p:nvPicPr>
          <p:cNvPr id="4" name="Picture 3">
            <a:extLst>
              <a:ext uri="{FF2B5EF4-FFF2-40B4-BE49-F238E27FC236}">
                <a16:creationId xmlns:a16="http://schemas.microsoft.com/office/drawing/2014/main" id="{2CE7EDEE-E337-214F-AA52-9462EDCC1552}"/>
              </a:ext>
            </a:extLst>
          </p:cNvPr>
          <p:cNvPicPr>
            <a:picLocks noChangeAspect="1"/>
          </p:cNvPicPr>
          <p:nvPr/>
        </p:nvPicPr>
        <p:blipFill>
          <a:blip r:embed="rId2"/>
          <a:stretch>
            <a:fillRect/>
          </a:stretch>
        </p:blipFill>
        <p:spPr>
          <a:xfrm>
            <a:off x="10325518" y="0"/>
            <a:ext cx="1866482" cy="1877934"/>
          </a:xfrm>
          <a:prstGeom prst="rect">
            <a:avLst/>
          </a:prstGeom>
        </p:spPr>
      </p:pic>
    </p:spTree>
    <p:extLst>
      <p:ext uri="{BB962C8B-B14F-4D97-AF65-F5344CB8AC3E}">
        <p14:creationId xmlns:p14="http://schemas.microsoft.com/office/powerpoint/2010/main" val="1807733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679E-C0EC-E549-9855-0FE9AB7CF95F}"/>
              </a:ext>
            </a:extLst>
          </p:cNvPr>
          <p:cNvSpPr>
            <a:spLocks noGrp="1"/>
          </p:cNvSpPr>
          <p:nvPr>
            <p:ph type="title"/>
          </p:nvPr>
        </p:nvSpPr>
        <p:spPr>
          <a:xfrm>
            <a:off x="332509" y="387927"/>
            <a:ext cx="10722345" cy="1465827"/>
          </a:xfrm>
        </p:spPr>
        <p:txBody>
          <a:bodyPr/>
          <a:lstStyle/>
          <a:p>
            <a:r>
              <a:rPr lang="en-US" dirty="0" err="1">
                <a:latin typeface="Times New Roman" panose="02020603050405020304" pitchFamily="18" charset="0"/>
                <a:cs typeface="Times New Roman" panose="02020603050405020304" pitchFamily="18" charset="0"/>
              </a:rPr>
              <a:t>Niệu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kinh</a:t>
            </a:r>
            <a:endParaRPr lang="en-VN" dirty="0"/>
          </a:p>
        </p:txBody>
      </p:sp>
      <p:pic>
        <p:nvPicPr>
          <p:cNvPr id="3" name="Picture 2">
            <a:extLst>
              <a:ext uri="{FF2B5EF4-FFF2-40B4-BE49-F238E27FC236}">
                <a16:creationId xmlns:a16="http://schemas.microsoft.com/office/drawing/2014/main" id="{39A1C964-2184-4746-B06A-EE6796D5CD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427"/>
          <a:stretch/>
        </p:blipFill>
        <p:spPr bwMode="auto">
          <a:xfrm>
            <a:off x="332509" y="1853754"/>
            <a:ext cx="11526981" cy="3621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556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E864-941C-C142-A99B-67ACFEEFF5FE}"/>
              </a:ext>
            </a:extLst>
          </p:cNvPr>
          <p:cNvSpPr>
            <a:spLocks noGrp="1"/>
          </p:cNvSpPr>
          <p:nvPr>
            <p:ph type="title"/>
          </p:nvPr>
        </p:nvSpPr>
        <p:spPr/>
        <p:txBody>
          <a:bodyPr>
            <a:normAutofit/>
          </a:bodyPr>
          <a:lstStyle/>
          <a:p>
            <a:r>
              <a:rPr lang="en-US" sz="2800" b="1" dirty="0" err="1">
                <a:solidFill>
                  <a:srgbClr val="0070C0"/>
                </a:solidFill>
                <a:latin typeface="Times New Roman" panose="02020603050405020304" pitchFamily="18" charset="0"/>
                <a:cs typeface="Times New Roman" panose="02020603050405020304" pitchFamily="18" charset="0"/>
              </a:rPr>
              <a:t>Bàng</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quang</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thần</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kinh</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hỗn</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hợp</a:t>
            </a:r>
            <a:r>
              <a:rPr lang="en-US" sz="2800" b="1" dirty="0">
                <a:solidFill>
                  <a:srgbClr val="0070C0"/>
                </a:solidFill>
                <a:latin typeface="Times New Roman" panose="02020603050405020304" pitchFamily="18" charset="0"/>
                <a:cs typeface="Times New Roman" panose="02020603050405020304" pitchFamily="18" charset="0"/>
              </a:rPr>
              <a:t> type A</a:t>
            </a: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D290A71-4E1B-124F-A3F5-C43503B7BA2B}"/>
              </a:ext>
            </a:extLst>
          </p:cNvPr>
          <p:cNvSpPr>
            <a:spLocks noGrp="1"/>
          </p:cNvSpPr>
          <p:nvPr>
            <p:ph idx="1"/>
          </p:nvPr>
        </p:nvSpPr>
        <p:spPr>
          <a:xfrm>
            <a:off x="825190" y="2015732"/>
            <a:ext cx="10827833" cy="3450613"/>
          </a:xfrm>
        </p:spPr>
        <p:txBody>
          <a:bodyPr>
            <a:normAutofit fontScale="92500"/>
          </a:bodyPr>
          <a:lstStyle/>
          <a:p>
            <a:pPr algn="just"/>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detrusor </a:t>
            </a:r>
            <a:r>
              <a:rPr lang="en-US" sz="2800" dirty="0" err="1">
                <a:latin typeface="Times New Roman" panose="02020603050405020304" pitchFamily="18" charset="0"/>
                <a:cs typeface="Times New Roman" panose="02020603050405020304" pitchFamily="18" charset="0"/>
              </a:rPr>
              <a:t>nhưng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Onuf</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S2-S4),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mềm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co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co </a:t>
            </a:r>
            <a:r>
              <a:rPr lang="en-US" sz="2800" dirty="0" err="1">
                <a:latin typeface="Times New Roman" panose="02020603050405020304" pitchFamily="18" charset="0"/>
                <a:cs typeface="Times New Roman" panose="02020603050405020304" pitchFamily="18" charset="0"/>
              </a:rPr>
              <a:t>cứng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thoát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chế</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bàng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quang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lớn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lực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trong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bàng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quang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thấp</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xảy</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trào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són</a:t>
            </a:r>
            <a:r>
              <a:rPr lang="en-US" sz="2800" dirty="0">
                <a:latin typeface="Times New Roman" panose="02020603050405020304" pitchFamily="18" charset="0"/>
                <a:cs typeface="Times New Roman" panose="02020603050405020304" pitchFamily="18" charset="0"/>
              </a:rPr>
              <a:t> do co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a:t>
            </a:r>
          </a:p>
          <a:p>
            <a:pPr algn="just"/>
            <a:r>
              <a:rPr lang="en-US" sz="2800" dirty="0" err="1">
                <a:latin typeface="Times New Roman" panose="02020603050405020304" pitchFamily="18" charset="0"/>
                <a:cs typeface="Times New Roman" panose="02020603050405020304" pitchFamily="18" charset="0"/>
              </a:rPr>
              <a:t>Xử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đặt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quãng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cổ</a:t>
            </a:r>
            <a:r>
              <a:rPr lang="en-US" sz="2800" dirty="0">
                <a:latin typeface="Times New Roman" panose="02020603050405020304" pitchFamily="18" charset="0"/>
                <a:cs typeface="Times New Roman" panose="02020603050405020304" pitchFamily="18" charset="0"/>
              </a:rPr>
              <a:t> BQ ( </a:t>
            </a:r>
            <a:r>
              <a:rPr lang="en-US" sz="2800" dirty="0" err="1">
                <a:latin typeface="Times New Roman" panose="02020603050405020304" pitchFamily="18" charset="0"/>
                <a:cs typeface="Times New Roman" panose="02020603050405020304" pitchFamily="18" charset="0"/>
              </a:rPr>
              <a:t>Xatral</a:t>
            </a:r>
            <a:r>
              <a:rPr lang="en-US" sz="2800" dirty="0">
                <a:latin typeface="Times New Roman" panose="02020603050405020304" pitchFamily="18" charset="0"/>
                <a:cs typeface="Times New Roman" panose="02020603050405020304" pitchFamily="18" charset="0"/>
              </a:rPr>
              <a:t>…)</a:t>
            </a:r>
          </a:p>
          <a:p>
            <a:endParaRPr lang="en-US" dirty="0"/>
          </a:p>
        </p:txBody>
      </p:sp>
      <p:pic>
        <p:nvPicPr>
          <p:cNvPr id="5" name="Picture 9">
            <a:extLst>
              <a:ext uri="{FF2B5EF4-FFF2-40B4-BE49-F238E27FC236}">
                <a16:creationId xmlns:a16="http://schemas.microsoft.com/office/drawing/2014/main" id="{1F098615-F49E-4245-A4C4-938BB9225600}"/>
              </a:ext>
            </a:extLst>
          </p:cNvPr>
          <p:cNvPicPr>
            <a:picLocks noChangeAspect="1" noChangeArrowheads="1"/>
          </p:cNvPicPr>
          <p:nvPr/>
        </p:nvPicPr>
        <p:blipFill rotWithShape="1">
          <a:blip r:embed="rId2">
            <a:grayscl/>
            <a:biLevel thresh="50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b="2860"/>
          <a:stretch/>
        </p:blipFill>
        <p:spPr bwMode="auto">
          <a:xfrm>
            <a:off x="9531926" y="138544"/>
            <a:ext cx="2400107" cy="171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051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9C6AD-A4BF-FD46-A1B0-1279120753E0}"/>
              </a:ext>
            </a:extLst>
          </p:cNvPr>
          <p:cNvSpPr>
            <a:spLocks noGrp="1"/>
          </p:cNvSpPr>
          <p:nvPr>
            <p:ph type="title"/>
          </p:nvPr>
        </p:nvSpPr>
        <p:spPr>
          <a:xfrm>
            <a:off x="140683" y="447612"/>
            <a:ext cx="9522863" cy="1049235"/>
          </a:xfrm>
        </p:spPr>
        <p:txBody>
          <a:bodyPr/>
          <a:lstStyle/>
          <a:p>
            <a:r>
              <a:rPr lang="en-US" b="1" dirty="0" err="1">
                <a:solidFill>
                  <a:srgbClr val="0070C0"/>
                </a:solidFill>
                <a:latin typeface="Times New Roman" panose="02020603050405020304" pitchFamily="18" charset="0"/>
                <a:cs typeface="Times New Roman" panose="02020603050405020304" pitchFamily="18" charset="0"/>
              </a:rPr>
              <a:t>Bàng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quang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thần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kinh</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hỗn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hợp</a:t>
            </a:r>
            <a:r>
              <a:rPr lang="en-US" b="1" dirty="0">
                <a:solidFill>
                  <a:srgbClr val="0070C0"/>
                </a:solidFill>
                <a:latin typeface="Times New Roman" panose="02020603050405020304" pitchFamily="18" charset="0"/>
                <a:cs typeface="Times New Roman" panose="02020603050405020304" pitchFamily="18" charset="0"/>
              </a:rPr>
              <a:t> type B</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CEC81D-CC37-2C4F-85DB-E2665FF8280A}"/>
              </a:ext>
            </a:extLst>
          </p:cNvPr>
          <p:cNvSpPr>
            <a:spLocks noGrp="1"/>
          </p:cNvSpPr>
          <p:nvPr>
            <p:ph idx="1"/>
          </p:nvPr>
        </p:nvSpPr>
        <p:spPr>
          <a:xfrm>
            <a:off x="434898" y="2015732"/>
            <a:ext cx="11363091" cy="3450613"/>
          </a:xfrm>
        </p:spPr>
        <p:txBody>
          <a:bodyPr>
            <a:normAutofit/>
          </a:bodyPr>
          <a:lstStyle/>
          <a:p>
            <a:pPr algn="just"/>
            <a:r>
              <a:rPr lang="en-US" sz="2800" b="1" dirty="0" err="1">
                <a:latin typeface="Times New Roman" panose="02020603050405020304" pitchFamily="18" charset="0"/>
                <a:cs typeface="Times New Roman" panose="02020603050405020304" pitchFamily="18" charset="0"/>
              </a:rPr>
              <a:t>K</a:t>
            </a:r>
            <a:r>
              <a:rPr lang="en-US" sz="2800" dirty="0" err="1">
                <a:latin typeface="Times New Roman" panose="02020603050405020304" pitchFamily="18" charset="0"/>
                <a:cs typeface="Times New Roman" panose="02020603050405020304" pitchFamily="18" charset="0"/>
              </a:rPr>
              <a:t>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detrusor </a:t>
            </a:r>
            <a:r>
              <a:rPr lang="en-US" sz="2800" dirty="0" err="1">
                <a:latin typeface="Times New Roman" panose="02020603050405020304" pitchFamily="18" charset="0"/>
                <a:cs typeface="Times New Roman" panose="02020603050405020304" pitchFamily="18" charset="0"/>
              </a:rPr>
              <a:t>nhưng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Onuf</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S2-S4),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mềm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co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detrusor </a:t>
            </a:r>
            <a:r>
              <a:rPr lang="en-US" sz="2800" dirty="0" err="1">
                <a:latin typeface="Times New Roman" panose="02020603050405020304" pitchFamily="18" charset="0"/>
                <a:cs typeface="Times New Roman" panose="02020603050405020304" pitchFamily="18" charset="0"/>
              </a:rPr>
              <a:t>thoát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BQ co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nhưng</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lực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trong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lòng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bàng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quang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thấp</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tắc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nghẽn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tràn</a:t>
            </a:r>
            <a:r>
              <a:rPr lang="en-US" sz="2800" dirty="0">
                <a:latin typeface="Times New Roman" panose="02020603050405020304" pitchFamily="18" charset="0"/>
                <a:cs typeface="Times New Roman" panose="02020603050405020304" pitchFamily="18" charset="0"/>
              </a:rPr>
              <a:t> ra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són</a:t>
            </a:r>
            <a:r>
              <a:rPr lang="en-US" sz="2800" dirty="0">
                <a:latin typeface="Times New Roman" panose="02020603050405020304" pitchFamily="18" charset="0"/>
                <a:cs typeface="Times New Roman" panose="02020603050405020304" pitchFamily="18" charset="0"/>
              </a:rPr>
              <a:t>.</a:t>
            </a:r>
          </a:p>
          <a:p>
            <a:pPr algn="just"/>
            <a:r>
              <a:rPr lang="en-US" sz="2800" dirty="0" err="1">
                <a:latin typeface="Times New Roman" panose="02020603050405020304" pitchFamily="18" charset="0"/>
                <a:cs typeface="Times New Roman" panose="02020603050405020304" pitchFamily="18" charset="0"/>
              </a:rPr>
              <a:t>Xử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mạnh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sàn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chậu</a:t>
            </a:r>
            <a:endParaRPr lang="en-US" sz="2800" dirty="0">
              <a:latin typeface="Times New Roman" panose="02020603050405020304" pitchFamily="18" charset="0"/>
              <a:cs typeface="Times New Roman" panose="02020603050405020304" pitchFamily="18" charset="0"/>
            </a:endParaRPr>
          </a:p>
          <a:p>
            <a:endParaRPr lang="en-US" dirty="0"/>
          </a:p>
        </p:txBody>
      </p:sp>
      <p:pic>
        <p:nvPicPr>
          <p:cNvPr id="5" name="Picture 12">
            <a:extLst>
              <a:ext uri="{FF2B5EF4-FFF2-40B4-BE49-F238E27FC236}">
                <a16:creationId xmlns:a16="http://schemas.microsoft.com/office/drawing/2014/main" id="{D7F29B6E-3EF4-5B48-9948-4F435195EAB2}"/>
              </a:ext>
            </a:extLst>
          </p:cNvPr>
          <p:cNvPicPr>
            <a:picLocks noChangeAspect="1" noChangeArrowheads="1"/>
          </p:cNvPicPr>
          <p:nvPr/>
        </p:nvPicPr>
        <p:blipFill rotWithShape="1">
          <a:blip r:embed="rId2">
            <a:grayscl/>
            <a:biLevel thresh="5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b="2794"/>
          <a:stretch/>
        </p:blipFill>
        <p:spPr bwMode="auto">
          <a:xfrm>
            <a:off x="9954491" y="90707"/>
            <a:ext cx="2096826" cy="1763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62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BD4D-D684-4141-8853-98AEB85F6AE6}"/>
              </a:ext>
            </a:extLst>
          </p:cNvPr>
          <p:cNvSpPr>
            <a:spLocks noGrp="1"/>
          </p:cNvSpPr>
          <p:nvPr>
            <p:ph type="title"/>
          </p:nvPr>
        </p:nvSpPr>
        <p:spPr>
          <a:xfrm>
            <a:off x="237375" y="207171"/>
            <a:ext cx="9144308" cy="916731"/>
          </a:xfrm>
        </p:spPr>
        <p:txBody>
          <a:bodyPr/>
          <a:lstStyle/>
          <a:p>
            <a:r>
              <a:rPr lang="en-US" b="1" dirty="0" err="1">
                <a:solidFill>
                  <a:srgbClr val="0070C0"/>
                </a:solidFill>
                <a:latin typeface="Times New Roman" panose="02020603050405020304" pitchFamily="18" charset="0"/>
                <a:cs typeface="Times New Roman" panose="02020603050405020304" pitchFamily="18" charset="0"/>
              </a:rPr>
              <a:t>Tổn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thương</a:t>
            </a:r>
            <a:r>
              <a:rPr lang="en-US" b="1" dirty="0">
                <a:solidFill>
                  <a:srgbClr val="0070C0"/>
                </a:solidFill>
                <a:latin typeface="Times New Roman" panose="02020603050405020304" pitchFamily="18" charset="0"/>
                <a:cs typeface="Times New Roman" panose="02020603050405020304" pitchFamily="18" charset="0"/>
              </a:rPr>
              <a:t> neuron </a:t>
            </a:r>
            <a:r>
              <a:rPr lang="en-US" b="1" dirty="0" err="1">
                <a:solidFill>
                  <a:srgbClr val="0070C0"/>
                </a:solidFill>
                <a:latin typeface="Times New Roman" panose="02020603050405020304" pitchFamily="18" charset="0"/>
                <a:cs typeface="Times New Roman" panose="02020603050405020304" pitchFamily="18" charset="0"/>
              </a:rPr>
              <a:t>vận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động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dưới</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50FF1BE-08CC-DB44-8027-D6F0D72C373F}"/>
              </a:ext>
            </a:extLst>
          </p:cNvPr>
          <p:cNvSpPr>
            <a:spLocks noGrp="1"/>
          </p:cNvSpPr>
          <p:nvPr>
            <p:ph idx="1"/>
          </p:nvPr>
        </p:nvSpPr>
        <p:spPr>
          <a:xfrm>
            <a:off x="390293" y="1229554"/>
            <a:ext cx="11318487" cy="4236791"/>
          </a:xfrm>
        </p:spPr>
        <p:txBody>
          <a:bodyPr>
            <a:normAutofit lnSpcReduction="10000"/>
          </a:bodyPr>
          <a:lstStyle/>
          <a:p>
            <a:pPr algn="just"/>
            <a:r>
              <a:rPr lang="en-US" b="1" dirty="0"/>
              <a:t> </a:t>
            </a:r>
            <a:r>
              <a:rPr lang="en-US" sz="2800" dirty="0" err="1">
                <a:latin typeface="Times New Roman" panose="02020603050405020304" pitchFamily="18" charset="0"/>
                <a:cs typeface="Times New Roman" panose="02020603050405020304" pitchFamily="18" charset="0"/>
              </a:rPr>
              <a:t>Tổn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tủy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rễ</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tủy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a:t>
            </a:r>
          </a:p>
          <a:p>
            <a:pPr algn="just"/>
            <a:r>
              <a:rPr lang="en-US" sz="2800" dirty="0" err="1">
                <a:latin typeface="Times New Roman" panose="02020603050405020304" pitchFamily="18" charset="0"/>
                <a:cs typeface="Times New Roman" panose="02020603050405020304" pitchFamily="18" charset="0"/>
              </a:rPr>
              <a:t>Trung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tâm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tủy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còn</a:t>
            </a:r>
            <a:r>
              <a:rPr lang="en-US" sz="2800" dirty="0">
                <a:latin typeface="Times New Roman" panose="02020603050405020304" pitchFamily="18" charset="0"/>
                <a:cs typeface="Times New Roman" panose="02020603050405020304" pitchFamily="18" charset="0"/>
              </a:rPr>
              <a:t> chi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BQ</a:t>
            </a:r>
          </a:p>
          <a:p>
            <a:pPr algn="just"/>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vẫn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còn</a:t>
            </a:r>
            <a:r>
              <a:rPr lang="en-US" sz="2800" dirty="0">
                <a:latin typeface="Times New Roman" panose="02020603050405020304" pitchFamily="18" charset="0"/>
                <a:cs typeface="Times New Roman" panose="02020603050405020304" pitchFamily="18" charset="0"/>
              </a:rPr>
              <a:t> chi </a:t>
            </a:r>
            <a:r>
              <a:rPr lang="en-US" sz="2800" dirty="0" err="1">
                <a:latin typeface="Times New Roman" panose="02020603050405020304" pitchFamily="18" charset="0"/>
                <a:cs typeface="Times New Roman" panose="02020603050405020304" pitchFamily="18" charset="0"/>
              </a:rPr>
              <a:t>phối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Khi </a:t>
            </a:r>
            <a:r>
              <a:rPr lang="en-US" sz="2800" dirty="0" err="1">
                <a:latin typeface="Times New Roman" panose="02020603050405020304" pitchFamily="18" charset="0"/>
                <a:cs typeface="Times New Roman" panose="02020603050405020304" pitchFamily="18" charset="0"/>
              </a:rPr>
              <a:t>đó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BQ </a:t>
            </a:r>
            <a:r>
              <a:rPr lang="en-US" sz="2800" dirty="0" err="1">
                <a:latin typeface="Times New Roman" panose="02020603050405020304" pitchFamily="18" charset="0"/>
                <a:cs typeface="Times New Roman" panose="02020603050405020304" pitchFamily="18" charset="0"/>
              </a:rPr>
              <a:t>giảm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vẫn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bảo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tồn</a:t>
            </a:r>
            <a:r>
              <a:rPr lang="en-US" sz="2800" dirty="0">
                <a:latin typeface="Times New Roman" panose="02020603050405020304" pitchFamily="18" charset="0"/>
                <a:cs typeface="Times New Roman" panose="02020603050405020304" pitchFamily="18" charset="0"/>
              </a:rPr>
              <a:t>. </a:t>
            </a:r>
          </a:p>
          <a:p>
            <a:pPr algn="just"/>
            <a:r>
              <a:rPr lang="vi-VN" sz="2800" dirty="0">
                <a:latin typeface="+mj-lt"/>
              </a:rPr>
              <a:t>Nước tiểu chảy nhỏ giọt liên tục</a:t>
            </a:r>
          </a:p>
          <a:p>
            <a:pPr algn="just"/>
            <a:r>
              <a:rPr lang="vi-VN" sz="2800" dirty="0">
                <a:latin typeface="+mj-lt"/>
              </a:rPr>
              <a:t>Bài tiết không hoàn toàn</a:t>
            </a:r>
          </a:p>
          <a:p>
            <a:pPr algn="just"/>
            <a:r>
              <a:rPr lang="vi-VN" sz="2800" dirty="0">
                <a:latin typeface="+mj-lt"/>
              </a:rPr>
              <a:t>Thể tích còn dư lại nhiều - nhiễm trùng ngược dòng </a:t>
            </a:r>
          </a:p>
          <a:p>
            <a:pPr algn="just"/>
            <a:endParaRPr lang="en-US" sz="2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7" name="Ink 6">
                <a:extLst>
                  <a:ext uri="{FF2B5EF4-FFF2-40B4-BE49-F238E27FC236}">
                    <a16:creationId xmlns:a16="http://schemas.microsoft.com/office/drawing/2014/main" id="{A477C4E6-8F55-D44A-9FEC-326FA5C44FD5}"/>
                  </a:ext>
                </a:extLst>
              </p14:cNvPr>
              <p14:cNvContentPartPr/>
              <p14:nvPr/>
            </p14:nvContentPartPr>
            <p14:xfrm>
              <a:off x="10835662" y="1565437"/>
              <a:ext cx="360" cy="360"/>
            </p14:xfrm>
          </p:contentPart>
        </mc:Choice>
        <mc:Fallback xmlns="">
          <p:pic>
            <p:nvPicPr>
              <p:cNvPr id="7" name="Ink 6">
                <a:extLst>
                  <a:ext uri="{FF2B5EF4-FFF2-40B4-BE49-F238E27FC236}">
                    <a16:creationId xmlns:a16="http://schemas.microsoft.com/office/drawing/2014/main" id="{A477C4E6-8F55-D44A-9FEC-326FA5C44FD5}"/>
                  </a:ext>
                </a:extLst>
              </p:cNvPr>
              <p:cNvPicPr/>
              <p:nvPr/>
            </p:nvPicPr>
            <p:blipFill>
              <a:blip r:embed="rId4"/>
              <a:stretch>
                <a:fillRect/>
              </a:stretch>
            </p:blipFill>
            <p:spPr>
              <a:xfrm>
                <a:off x="10817662" y="1547437"/>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9" name="Ink 8">
                <a:extLst>
                  <a:ext uri="{FF2B5EF4-FFF2-40B4-BE49-F238E27FC236}">
                    <a16:creationId xmlns:a16="http://schemas.microsoft.com/office/drawing/2014/main" id="{FE8ED6DA-7114-6B41-9DDD-36D68C52F23C}"/>
                  </a:ext>
                </a:extLst>
              </p14:cNvPr>
              <p14:cNvContentPartPr/>
              <p14:nvPr/>
            </p14:nvContentPartPr>
            <p14:xfrm>
              <a:off x="7108942" y="-850523"/>
              <a:ext cx="360" cy="360"/>
            </p14:xfrm>
          </p:contentPart>
        </mc:Choice>
        <mc:Fallback xmlns="">
          <p:pic>
            <p:nvPicPr>
              <p:cNvPr id="9" name="Ink 8">
                <a:extLst>
                  <a:ext uri="{FF2B5EF4-FFF2-40B4-BE49-F238E27FC236}">
                    <a16:creationId xmlns:a16="http://schemas.microsoft.com/office/drawing/2014/main" id="{FE8ED6DA-7114-6B41-9DDD-36D68C52F23C}"/>
                  </a:ext>
                </a:extLst>
              </p:cNvPr>
              <p:cNvPicPr/>
              <p:nvPr/>
            </p:nvPicPr>
            <p:blipFill>
              <a:blip r:embed="rId6"/>
              <a:stretch>
                <a:fillRect/>
              </a:stretch>
            </p:blipFill>
            <p:spPr>
              <a:xfrm>
                <a:off x="7091302" y="-868523"/>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E1224FAA-F624-854F-A53B-66A98FE4689C}"/>
                  </a:ext>
                </a:extLst>
              </p14:cNvPr>
              <p14:cNvContentPartPr/>
              <p14:nvPr/>
            </p14:nvContentPartPr>
            <p14:xfrm>
              <a:off x="11424038" y="2312131"/>
              <a:ext cx="360" cy="360"/>
            </p14:xfrm>
          </p:contentPart>
        </mc:Choice>
        <mc:Fallback xmlns="">
          <p:pic>
            <p:nvPicPr>
              <p:cNvPr id="11" name="Ink 10">
                <a:extLst>
                  <a:ext uri="{FF2B5EF4-FFF2-40B4-BE49-F238E27FC236}">
                    <a16:creationId xmlns:a16="http://schemas.microsoft.com/office/drawing/2014/main" id="{E1224FAA-F624-854F-A53B-66A98FE4689C}"/>
                  </a:ext>
                </a:extLst>
              </p:cNvPr>
              <p:cNvPicPr/>
              <p:nvPr/>
            </p:nvPicPr>
            <p:blipFill>
              <a:blip r:embed="rId8"/>
              <a:stretch>
                <a:fillRect/>
              </a:stretch>
            </p:blipFill>
            <p:spPr>
              <a:xfrm>
                <a:off x="11406038" y="229413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A5776F16-A5AF-AA49-8F33-408313735FEA}"/>
                  </a:ext>
                </a:extLst>
              </p14:cNvPr>
              <p14:cNvContentPartPr/>
              <p14:nvPr/>
            </p14:nvContentPartPr>
            <p14:xfrm>
              <a:off x="12686198" y="3917011"/>
              <a:ext cx="360" cy="360"/>
            </p14:xfrm>
          </p:contentPart>
        </mc:Choice>
        <mc:Fallback xmlns="">
          <p:pic>
            <p:nvPicPr>
              <p:cNvPr id="15" name="Ink 14">
                <a:extLst>
                  <a:ext uri="{FF2B5EF4-FFF2-40B4-BE49-F238E27FC236}">
                    <a16:creationId xmlns:a16="http://schemas.microsoft.com/office/drawing/2014/main" id="{A5776F16-A5AF-AA49-8F33-408313735FEA}"/>
                  </a:ext>
                </a:extLst>
              </p:cNvPr>
              <p:cNvPicPr/>
              <p:nvPr/>
            </p:nvPicPr>
            <p:blipFill>
              <a:blip r:embed="rId12"/>
              <a:stretch>
                <a:fillRect/>
              </a:stretch>
            </p:blipFill>
            <p:spPr>
              <a:xfrm>
                <a:off x="12668198" y="3899011"/>
                <a:ext cx="36000" cy="36000"/>
              </a:xfrm>
              <a:prstGeom prst="rect">
                <a:avLst/>
              </a:prstGeom>
            </p:spPr>
          </p:pic>
        </mc:Fallback>
      </mc:AlternateContent>
      <p:pic>
        <p:nvPicPr>
          <p:cNvPr id="10" name="Picture 10">
            <a:extLst>
              <a:ext uri="{FF2B5EF4-FFF2-40B4-BE49-F238E27FC236}">
                <a16:creationId xmlns:a16="http://schemas.microsoft.com/office/drawing/2014/main" id="{0AD76AB2-A331-7A49-B416-CDF753D1E0A6}"/>
              </a:ext>
            </a:extLst>
          </p:cNvPr>
          <p:cNvPicPr>
            <a:picLocks noChangeAspect="1" noChangeArrowheads="1"/>
          </p:cNvPicPr>
          <p:nvPr/>
        </p:nvPicPr>
        <p:blipFill rotWithShape="1">
          <a:blip r:embed="rId13">
            <a:grayscl/>
            <a:biLevel thresh="50000"/>
            <a:extLst>
              <a:ext uri="{BEBA8EAE-BF5A-486C-A8C5-ECC9F3942E4B}">
                <a14:imgProps xmlns:a14="http://schemas.microsoft.com/office/drawing/2010/main">
                  <a14:imgLayer r:embed="rId14">
                    <a14:imgEffect>
                      <a14:brightnessContrast bright="-40000"/>
                    </a14:imgEffect>
                  </a14:imgLayer>
                </a14:imgProps>
              </a:ext>
              <a:ext uri="{28A0092B-C50C-407E-A947-70E740481C1C}">
                <a14:useLocalDpi xmlns:a14="http://schemas.microsoft.com/office/drawing/2010/main" val="0"/>
              </a:ext>
            </a:extLst>
          </a:blip>
          <a:srcRect b="4879"/>
          <a:stretch/>
        </p:blipFill>
        <p:spPr bwMode="auto">
          <a:xfrm>
            <a:off x="9554417" y="276207"/>
            <a:ext cx="2247290" cy="168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939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DB6C-7F4E-B742-9AE0-182689ADAF31}"/>
              </a:ext>
            </a:extLst>
          </p:cNvPr>
          <p:cNvSpPr>
            <a:spLocks noGrp="1"/>
          </p:cNvSpPr>
          <p:nvPr>
            <p:ph type="title"/>
          </p:nvPr>
        </p:nvSpPr>
        <p:spPr>
          <a:xfrm>
            <a:off x="290946" y="242263"/>
            <a:ext cx="9621982" cy="1108555"/>
          </a:xfrm>
        </p:spPr>
        <p:txBody>
          <a:bodyPr/>
          <a:lstStyle/>
          <a:p>
            <a:r>
              <a:rPr lang="en-US" b="1" dirty="0" err="1">
                <a:solidFill>
                  <a:srgbClr val="0070C0"/>
                </a:solidFill>
                <a:latin typeface="Times New Roman" panose="02020603050405020304" pitchFamily="18" charset="0"/>
                <a:cs typeface="Times New Roman" panose="02020603050405020304" pitchFamily="18" charset="0"/>
              </a:rPr>
              <a:t>Tổn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thương</a:t>
            </a:r>
            <a:r>
              <a:rPr lang="en-US" b="1" dirty="0">
                <a:solidFill>
                  <a:srgbClr val="0070C0"/>
                </a:solidFill>
                <a:latin typeface="Times New Roman" panose="02020603050405020304" pitchFamily="18" charset="0"/>
                <a:cs typeface="Times New Roman" panose="02020603050405020304" pitchFamily="18" charset="0"/>
              </a:rPr>
              <a:t> neuron </a:t>
            </a:r>
            <a:r>
              <a:rPr lang="en-US" b="1" dirty="0" err="1">
                <a:solidFill>
                  <a:srgbClr val="0070C0"/>
                </a:solidFill>
                <a:latin typeface="Times New Roman" panose="02020603050405020304" pitchFamily="18" charset="0"/>
                <a:cs typeface="Times New Roman" panose="02020603050405020304" pitchFamily="18" charset="0"/>
              </a:rPr>
              <a:t>vận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động</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trên</a:t>
            </a:r>
            <a:endParaRPr lang="en-VN" dirty="0">
              <a:solidFill>
                <a:srgbClr val="0070C0"/>
              </a:solidFill>
            </a:endParaRPr>
          </a:p>
        </p:txBody>
      </p:sp>
      <p:sp>
        <p:nvSpPr>
          <p:cNvPr id="3" name="Rectangle 2">
            <a:extLst>
              <a:ext uri="{FF2B5EF4-FFF2-40B4-BE49-F238E27FC236}">
                <a16:creationId xmlns:a16="http://schemas.microsoft.com/office/drawing/2014/main" id="{39B60FE8-C887-DE42-8AFE-F14CCCDA6BC2}"/>
              </a:ext>
            </a:extLst>
          </p:cNvPr>
          <p:cNvSpPr/>
          <p:nvPr/>
        </p:nvSpPr>
        <p:spPr>
          <a:xfrm>
            <a:off x="290945" y="1517073"/>
            <a:ext cx="11429999" cy="4524315"/>
          </a:xfrm>
          <a:prstGeom prst="rect">
            <a:avLst/>
          </a:prstGeom>
        </p:spPr>
        <p:txBody>
          <a:bodyPr wrap="square">
            <a:spAutoFit/>
          </a:bodyPr>
          <a:lstStyle/>
          <a:p>
            <a:pPr>
              <a:defRPr/>
            </a:pPr>
            <a:r>
              <a:rPr lang="en-US" sz="2400" b="1" dirty="0">
                <a:latin typeface="Times New Roman" panose="02020603050405020304" pitchFamily="18" charset="0"/>
                <a:cs typeface="Times New Roman" panose="02020603050405020304" pitchFamily="18" charset="0"/>
              </a:rPr>
              <a:t>RẤT KHÔNG AN TOÀN  </a:t>
            </a:r>
          </a:p>
          <a:p>
            <a:pPr algn="just"/>
            <a:r>
              <a:rPr lang="en-US" sz="2400" dirty="0" err="1">
                <a:latin typeface="Times New Roman" panose="02020603050405020304" pitchFamily="18" charset="0"/>
                <a:cs typeface="Times New Roman" panose="02020603050405020304" pitchFamily="18" charset="0"/>
              </a:rPr>
              <a:t>Mất</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phối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PMC,Giao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thích,Phó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bị</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chế</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hợp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co BQ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thắt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BQ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đồng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vận</a:t>
            </a:r>
            <a:r>
              <a:rPr lang="en-US" sz="2400" dirty="0">
                <a:latin typeface="Times New Roman" panose="02020603050405020304" pitchFamily="18" charset="0"/>
                <a:cs typeface="Times New Roman" panose="02020603050405020304" pitchFamily="18" charset="0"/>
              </a:rPr>
              <a:t> c</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vòng</a:t>
            </a:r>
            <a:r>
              <a:rPr lang="en-US" sz="2400" dirty="0">
                <a:latin typeface="Times New Roman" panose="02020603050405020304" pitchFamily="18" charset="0"/>
                <a:cs typeface="Times New Roman" panose="02020603050405020304" pitchFamily="18" charset="0"/>
              </a:rPr>
              <a:t>-c</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 tr</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n</a:t>
            </a:r>
          </a:p>
          <a:p>
            <a:pPr marL="342900" indent="-342900" algn="just">
              <a:buFont typeface="Arial" panose="020B0604020202020204" pitchFamily="34" charset="0"/>
              <a:buChar char="•"/>
              <a:defRPr/>
            </a:pPr>
            <a:r>
              <a:rPr lang="en-US" sz="2400" dirty="0" err="1">
                <a:latin typeface="Times New Roman" panose="02020603050405020304" pitchFamily="18" charset="0"/>
                <a:cs typeface="Times New Roman" panose="02020603050405020304" pitchFamily="18" charset="0"/>
              </a:rPr>
              <a:t>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đọng</a:t>
            </a:r>
            <a:r>
              <a:rPr lang="en-US" sz="2400" dirty="0">
                <a:latin typeface="Times New Roman" panose="02020603050405020304" pitchFamily="18" charset="0"/>
                <a:cs typeface="Times New Roman" panose="02020603050405020304" pitchFamily="18" charset="0"/>
              </a:rPr>
              <a:t> n</a:t>
            </a:r>
            <a:r>
              <a:rPr lang="vi-VN" sz="2400" dirty="0">
                <a:latin typeface="Times New Roman" panose="02020603050405020304" pitchFamily="18" charset="0"/>
                <a:cs typeface="Times New Roman" panose="02020603050405020304" pitchFamily="18" charset="0"/>
              </a:rPr>
              <a:t>ư</a:t>
            </a:r>
            <a:r>
              <a:rPr lang="en-US" sz="2400" dirty="0" err="1">
                <a:latin typeface="Times New Roman" panose="02020603050405020304" pitchFamily="18" charset="0"/>
                <a:cs typeface="Times New Roman" panose="02020603050405020304" pitchFamily="18" charset="0"/>
              </a:rPr>
              <a:t>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defRPr/>
            </a:pPr>
            <a:r>
              <a:rPr lang="en-US" sz="2400" dirty="0" err="1">
                <a:latin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tống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xuất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đây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gây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a:t>
            </a: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defRPr/>
            </a:pPr>
            <a:r>
              <a:rPr lang="en-US" sz="2400" dirty="0" err="1">
                <a:latin typeface="Times New Roman" panose="02020603050405020304" pitchFamily="18" charset="0"/>
                <a:cs typeface="Times New Roman" panose="02020603050405020304" pitchFamily="18" charset="0"/>
              </a:rPr>
              <a:t>Nhiễm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trùng</a:t>
            </a:r>
            <a:r>
              <a:rPr lang="en-US" sz="2400" dirty="0">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defRPr/>
            </a:pPr>
            <a:r>
              <a:rPr lang="en-US" sz="2400" dirty="0" err="1">
                <a:latin typeface="Times New Roman" panose="02020603050405020304" pitchFamily="18" charset="0"/>
                <a:cs typeface="Times New Roman" panose="02020603050405020304" pitchFamily="18" charset="0"/>
              </a:rPr>
              <a:t>Thoái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hóa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a:t>
            </a:r>
            <a:r>
              <a:rPr lang="en-US" sz="2400" dirty="0">
                <a:latin typeface="Times New Roman" panose="02020603050405020304" pitchFamily="18" charset="0"/>
                <a:cs typeface="Times New Roman" panose="02020603050405020304" pitchFamily="18" charset="0"/>
              </a:rPr>
              <a:t> &amp; </a:t>
            </a:r>
            <a:r>
              <a:rPr lang="en-US" sz="2400" dirty="0" err="1">
                <a:latin typeface="Times New Roman" panose="02020603050405020304" pitchFamily="18" charset="0"/>
                <a:cs typeface="Times New Roman" panose="02020603050405020304" pitchFamily="18" charset="0"/>
              </a:rPr>
              <a:t>thận</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defRPr/>
            </a:pPr>
            <a:endParaRPr lang="en-US" sz="2400" dirty="0">
              <a:latin typeface="Times New Roman" panose="02020603050405020304" pitchFamily="18" charset="0"/>
              <a:cs typeface="Times New Roman" panose="02020603050405020304" pitchFamily="18" charset="0"/>
            </a:endParaRPr>
          </a:p>
          <a:p>
            <a:pPr>
              <a:defRPr/>
            </a:pPr>
            <a:r>
              <a:rPr lang="en-US" sz="2400" b="1" dirty="0" err="1">
                <a:latin typeface="Times New Roman" panose="02020603050405020304" pitchFamily="18" charset="0"/>
                <a:cs typeface="Times New Roman" panose="02020603050405020304" pitchFamily="18" charset="0"/>
              </a:rPr>
              <a:t>Điều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trị</a:t>
            </a:r>
            <a:r>
              <a:rPr lang="en-US" sz="2400" b="1" dirty="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defRPr/>
            </a:pPr>
            <a:r>
              <a:rPr lang="en-US" sz="2400" dirty="0" err="1">
                <a:latin typeface="Times New Roman" panose="02020603050405020304" pitchFamily="18" charset="0"/>
                <a:cs typeface="Times New Roman" panose="02020603050405020304" pitchFamily="18" charset="0"/>
              </a:rPr>
              <a:t>Thông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tiểu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sạch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ngắt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quãng</a:t>
            </a:r>
            <a:r>
              <a:rPr lang="en-US" sz="2400" dirty="0">
                <a:latin typeface="Times New Roman" panose="02020603050405020304" pitchFamily="18" charset="0"/>
                <a:cs typeface="Times New Roman" panose="02020603050405020304" pitchFamily="18" charset="0"/>
              </a:rPr>
              <a:t> (CIC) 5x/</a:t>
            </a:r>
            <a:r>
              <a:rPr lang="en-US" sz="2400" dirty="0" err="1">
                <a:latin typeface="Times New Roman" panose="02020603050405020304" pitchFamily="18" charset="0"/>
                <a:cs typeface="Times New Roman" panose="02020603050405020304" pitchFamily="18" charset="0"/>
              </a:rPr>
              <a:t>ngày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thuốc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kháng</a:t>
            </a:r>
            <a:r>
              <a:rPr lang="en-US" sz="2400" dirty="0">
                <a:latin typeface="Times New Roman" panose="02020603050405020304" pitchFamily="18" charset="0"/>
                <a:cs typeface="Times New Roman" panose="02020603050405020304" pitchFamily="18" charset="0"/>
              </a:rPr>
              <a:t> cholinergic/ Botulinum toxin b</a:t>
            </a:r>
            <a:r>
              <a:rPr lang="vi-VN" sz="2400" dirty="0">
                <a:latin typeface="Times New Roman" panose="02020603050405020304" pitchFamily="18" charset="0"/>
                <a:cs typeface="Times New Roman" panose="02020603050405020304" pitchFamily="18" charset="0"/>
              </a:rPr>
              <a:t>ơ</a:t>
            </a:r>
            <a:r>
              <a:rPr lang="en-US" sz="2400" dirty="0">
                <a:latin typeface="Times New Roman" panose="02020603050405020304" pitchFamily="18" charset="0"/>
                <a:cs typeface="Times New Roman" panose="02020603050405020304" pitchFamily="18" charset="0"/>
              </a:rPr>
              <a:t>m </a:t>
            </a:r>
            <a:r>
              <a:rPr lang="en-US" sz="2400" dirty="0" err="1">
                <a:latin typeface="Times New Roman" panose="02020603050405020304" pitchFamily="18" charset="0"/>
                <a:cs typeface="Times New Roman" panose="02020603050405020304" pitchFamily="18" charset="0"/>
              </a:rPr>
              <a:t>bàng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a:t>
            </a:r>
            <a:endParaRPr lang="en-US" sz="2400" dirty="0">
              <a:latin typeface="Times New Roman" panose="02020603050405020304" pitchFamily="18" charset="0"/>
              <a:cs typeface="Times New Roman" panose="02020603050405020304" pitchFamily="18" charset="0"/>
            </a:endParaRPr>
          </a:p>
        </p:txBody>
      </p:sp>
      <p:pic>
        <p:nvPicPr>
          <p:cNvPr id="4" name="Picture 11">
            <a:extLst>
              <a:ext uri="{FF2B5EF4-FFF2-40B4-BE49-F238E27FC236}">
                <a16:creationId xmlns:a16="http://schemas.microsoft.com/office/drawing/2014/main" id="{E1FCFC25-7089-0B41-85D5-3560FDB67AC5}"/>
              </a:ext>
            </a:extLst>
          </p:cNvPr>
          <p:cNvPicPr>
            <a:picLocks noChangeAspect="1" noChangeArrowheads="1"/>
          </p:cNvPicPr>
          <p:nvPr/>
        </p:nvPicPr>
        <p:blipFill rotWithShape="1">
          <a:blip r:embed="rId2">
            <a:grayscl/>
            <a:biLevel thresh="50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l="-1934" t="-2058" r="1934" b="7319"/>
          <a:stretch/>
        </p:blipFill>
        <p:spPr bwMode="auto">
          <a:xfrm>
            <a:off x="9507366" y="58045"/>
            <a:ext cx="2393688" cy="1628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678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64CB-E567-4845-87DA-4B38674E58F5}"/>
              </a:ext>
            </a:extLst>
          </p:cNvPr>
          <p:cNvSpPr>
            <a:spLocks noGrp="1"/>
          </p:cNvSpPr>
          <p:nvPr>
            <p:ph type="title"/>
          </p:nvPr>
        </p:nvSpPr>
        <p:spPr>
          <a:xfrm>
            <a:off x="1451579" y="804519"/>
            <a:ext cx="9603275" cy="664063"/>
          </a:xfrm>
        </p:spPr>
        <p:txBody>
          <a:bodyPr/>
          <a:lstStyle/>
          <a:p>
            <a:r>
              <a:rPr lang="en-VN" b="1" dirty="0">
                <a:solidFill>
                  <a:srgbClr val="00B0F0"/>
                </a:solidFill>
                <a:latin typeface="Times New Roman" panose="02020603050405020304" pitchFamily="18" charset="0"/>
                <a:cs typeface="Times New Roman" panose="02020603050405020304" pitchFamily="18" charset="0"/>
              </a:rPr>
              <a:t>Đo niệu</a:t>
            </a:r>
            <a:r>
              <a:rPr lang="vi-VN" b="1" dirty="0">
                <a:solidFill>
                  <a:srgbClr val="00B0F0"/>
                </a:solidFill>
                <a:cs typeface="Times New Roman" panose="02020603050405020304" pitchFamily="18" charset="0"/>
              </a:rPr>
              <a:t> dòng đồ</a:t>
            </a:r>
            <a:endParaRPr lang="en-VN" dirty="0"/>
          </a:p>
        </p:txBody>
      </p:sp>
      <p:sp>
        <p:nvSpPr>
          <p:cNvPr id="3" name="Rectangle 2">
            <a:extLst>
              <a:ext uri="{FF2B5EF4-FFF2-40B4-BE49-F238E27FC236}">
                <a16:creationId xmlns:a16="http://schemas.microsoft.com/office/drawing/2014/main" id="{058466DA-F16F-C845-80A4-849E8C97758E}"/>
              </a:ext>
            </a:extLst>
          </p:cNvPr>
          <p:cNvSpPr/>
          <p:nvPr/>
        </p:nvSpPr>
        <p:spPr>
          <a:xfrm>
            <a:off x="748145" y="1870365"/>
            <a:ext cx="6373091" cy="3903954"/>
          </a:xfrm>
          <a:prstGeom prst="rect">
            <a:avLst/>
          </a:prstGeom>
        </p:spPr>
        <p:txBody>
          <a:bodyPr wrap="square">
            <a:spAutoFit/>
          </a:bodyPr>
          <a:lstStyle/>
          <a:p>
            <a:pPr algn="just">
              <a:lnSpc>
                <a:spcPct val="150000"/>
              </a:lnSpc>
            </a:pPr>
            <a:r>
              <a:rPr lang="vi-VN" sz="2400" b="1" i="1" dirty="0">
                <a:latin typeface="Times New Roman" panose="02020603050405020304" pitchFamily="18" charset="0"/>
                <a:cs typeface="Times New Roman" panose="02020603050405020304" pitchFamily="18" charset="0"/>
              </a:rPr>
              <a:t>Chỉ tiêu đánh giá: </a:t>
            </a:r>
          </a:p>
          <a:p>
            <a:pPr marL="342900" indent="-342900" algn="just">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Biểu đồ biểu thị tình trạng dòng tiểu.</a:t>
            </a:r>
          </a:p>
          <a:p>
            <a:pPr marL="342900" indent="-342900" algn="just">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Tốc độ dòng tiểu trung bình.</a:t>
            </a:r>
          </a:p>
          <a:p>
            <a:pPr marL="342900" indent="-342900" algn="just">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Tốc độ dòng tiểu cực đại.</a:t>
            </a:r>
          </a:p>
          <a:p>
            <a:pPr marL="342900" indent="-342900" algn="just">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Lượng nước tiểu.</a:t>
            </a:r>
          </a:p>
          <a:p>
            <a:pPr marL="342900" indent="-342900" algn="just">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Thời gian đi tiểu.</a:t>
            </a:r>
          </a:p>
          <a:p>
            <a:pPr marL="342900" indent="-342900" algn="just">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Thời gian đạt tốc độ cực đại.</a:t>
            </a:r>
          </a:p>
        </p:txBody>
      </p:sp>
      <p:pic>
        <p:nvPicPr>
          <p:cNvPr id="4" name="Picture 3">
            <a:extLst>
              <a:ext uri="{FF2B5EF4-FFF2-40B4-BE49-F238E27FC236}">
                <a16:creationId xmlns:a16="http://schemas.microsoft.com/office/drawing/2014/main" id="{774F7E4B-F6BD-AA4F-A80D-4CE09720541A}"/>
              </a:ext>
            </a:extLst>
          </p:cNvPr>
          <p:cNvPicPr/>
          <p:nvPr/>
        </p:nvPicPr>
        <p:blipFill>
          <a:blip r:embed="rId2"/>
          <a:srcRect/>
          <a:stretch>
            <a:fillRect/>
          </a:stretch>
        </p:blipFill>
        <p:spPr bwMode="auto">
          <a:xfrm>
            <a:off x="7922926" y="2216728"/>
            <a:ext cx="3131928" cy="2952328"/>
          </a:xfrm>
          <a:prstGeom prst="rect">
            <a:avLst/>
          </a:prstGeom>
          <a:noFill/>
          <a:ln w="9525">
            <a:noFill/>
            <a:miter lim="800000"/>
            <a:headEnd/>
            <a:tailEnd/>
          </a:ln>
        </p:spPr>
      </p:pic>
    </p:spTree>
    <p:extLst>
      <p:ext uri="{BB962C8B-B14F-4D97-AF65-F5344CB8AC3E}">
        <p14:creationId xmlns:p14="http://schemas.microsoft.com/office/powerpoint/2010/main" val="18300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A84C-B479-5C4E-A638-FBBDB42043F0}"/>
              </a:ext>
            </a:extLst>
          </p:cNvPr>
          <p:cNvSpPr>
            <a:spLocks noGrp="1"/>
          </p:cNvSpPr>
          <p:nvPr>
            <p:ph type="title"/>
          </p:nvPr>
        </p:nvSpPr>
        <p:spPr>
          <a:xfrm>
            <a:off x="852055" y="353291"/>
            <a:ext cx="10202799" cy="1500463"/>
          </a:xfrm>
        </p:spPr>
        <p:txBody>
          <a:bodyPr/>
          <a:lstStyle/>
          <a:p>
            <a:r>
              <a:rPr lang="en-US" dirty="0" err="1">
                <a:latin typeface="Times New Roman" panose="02020603050405020304" pitchFamily="18" charset="0"/>
              </a:rPr>
              <a:t>Giá</a:t>
            </a:r>
            <a:r>
              <a:rPr lang="en-US" dirty="0">
                <a:latin typeface="Times New Roman" panose="02020603050405020304" pitchFamily="18" charset="0"/>
              </a:rPr>
              <a:t> </a:t>
            </a:r>
            <a:r>
              <a:rPr lang="en-US" dirty="0" err="1">
                <a:latin typeface="Times New Roman" panose="02020603050405020304" pitchFamily="18" charset="0"/>
              </a:rPr>
              <a:t>trị</a:t>
            </a:r>
            <a:r>
              <a:rPr lang="en-US" dirty="0">
                <a:latin typeface="Times New Roman" panose="02020603050405020304" pitchFamily="18" charset="0"/>
              </a:rPr>
              <a:t> </a:t>
            </a:r>
            <a:r>
              <a:rPr lang="en-US" cap="none" dirty="0" err="1">
                <a:latin typeface="Times New Roman" panose="02020603050405020304" pitchFamily="18" charset="0"/>
              </a:rPr>
              <a:t>Qmax</a:t>
            </a:r>
            <a:r>
              <a:rPr lang="en-US" dirty="0">
                <a:latin typeface="Times New Roman" panose="02020603050405020304" pitchFamily="18" charset="0"/>
              </a:rPr>
              <a:t> </a:t>
            </a:r>
            <a:r>
              <a:rPr lang="en-US" dirty="0" err="1">
                <a:latin typeface="Times New Roman" panose="02020603050405020304" pitchFamily="18" charset="0"/>
              </a:rPr>
              <a:t>bình</a:t>
            </a:r>
            <a:r>
              <a:rPr lang="en-US" dirty="0">
                <a:latin typeface="Times New Roman" panose="02020603050405020304" pitchFamily="18" charset="0"/>
              </a:rPr>
              <a:t> </a:t>
            </a:r>
            <a:r>
              <a:rPr lang="en-US" dirty="0" err="1">
                <a:latin typeface="Times New Roman" panose="02020603050405020304" pitchFamily="18" charset="0"/>
              </a:rPr>
              <a:t>thường</a:t>
            </a:r>
            <a:br>
              <a:rPr lang="en-VN" dirty="0"/>
            </a:br>
            <a:endParaRPr lang="en-VN" dirty="0"/>
          </a:p>
        </p:txBody>
      </p:sp>
      <p:pic>
        <p:nvPicPr>
          <p:cNvPr id="5" name="Picture 4">
            <a:extLst>
              <a:ext uri="{FF2B5EF4-FFF2-40B4-BE49-F238E27FC236}">
                <a16:creationId xmlns:a16="http://schemas.microsoft.com/office/drawing/2014/main" id="{0AAC0CC2-67DB-2648-A873-6CDB7767CA8B}"/>
              </a:ext>
            </a:extLst>
          </p:cNvPr>
          <p:cNvPicPr>
            <a:picLocks noChangeAspect="1"/>
          </p:cNvPicPr>
          <p:nvPr/>
        </p:nvPicPr>
        <p:blipFill>
          <a:blip r:embed="rId2"/>
          <a:stretch>
            <a:fillRect/>
          </a:stretch>
        </p:blipFill>
        <p:spPr>
          <a:xfrm>
            <a:off x="1633702" y="1314997"/>
            <a:ext cx="8387255" cy="3881164"/>
          </a:xfrm>
          <a:prstGeom prst="rect">
            <a:avLst/>
          </a:prstGeom>
        </p:spPr>
      </p:pic>
      <p:sp>
        <p:nvSpPr>
          <p:cNvPr id="6" name="TextBox 5">
            <a:extLst>
              <a:ext uri="{FF2B5EF4-FFF2-40B4-BE49-F238E27FC236}">
                <a16:creationId xmlns:a16="http://schemas.microsoft.com/office/drawing/2014/main" id="{1822C877-00F3-AD45-A610-BDCD532F44BC}"/>
              </a:ext>
            </a:extLst>
          </p:cNvPr>
          <p:cNvSpPr txBox="1"/>
          <p:nvPr/>
        </p:nvSpPr>
        <p:spPr>
          <a:xfrm>
            <a:off x="1166648" y="5549462"/>
            <a:ext cx="3373821" cy="369332"/>
          </a:xfrm>
          <a:prstGeom prst="rect">
            <a:avLst/>
          </a:prstGeom>
          <a:noFill/>
        </p:spPr>
        <p:txBody>
          <a:bodyPr wrap="square" rtlCol="0">
            <a:spAutoFit/>
          </a:bodyPr>
          <a:lstStyle/>
          <a:p>
            <a:r>
              <a:rPr lang="en-VN" dirty="0">
                <a:latin typeface="Times New Roman" panose="02020603050405020304" pitchFamily="18" charset="0"/>
                <a:cs typeface="Times New Roman" panose="02020603050405020304" pitchFamily="18" charset="0"/>
              </a:rPr>
              <a:t>ĐK &gt; 150 ml</a:t>
            </a:r>
          </a:p>
        </p:txBody>
      </p:sp>
    </p:spTree>
    <p:extLst>
      <p:ext uri="{BB962C8B-B14F-4D97-AF65-F5344CB8AC3E}">
        <p14:creationId xmlns:p14="http://schemas.microsoft.com/office/powerpoint/2010/main" val="8119700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81BE-651A-7145-A687-B67E5DBB6E1C}"/>
              </a:ext>
            </a:extLst>
          </p:cNvPr>
          <p:cNvSpPr>
            <a:spLocks noGrp="1"/>
          </p:cNvSpPr>
          <p:nvPr>
            <p:ph type="title"/>
          </p:nvPr>
        </p:nvSpPr>
        <p:spPr/>
        <p:txBody>
          <a:bodyPr/>
          <a:lstStyle/>
          <a:p>
            <a:r>
              <a:rPr lang="en-VN" b="1" dirty="0">
                <a:solidFill>
                  <a:srgbClr val="00B0F0"/>
                </a:solidFill>
                <a:latin typeface="Times New Roman" panose="02020603050405020304" pitchFamily="18" charset="0"/>
                <a:cs typeface="Times New Roman" panose="02020603050405020304" pitchFamily="18" charset="0"/>
              </a:rPr>
              <a:t>MỤC ĐÍCH</a:t>
            </a:r>
            <a:endParaRPr lang="en-VN" dirty="0"/>
          </a:p>
        </p:txBody>
      </p:sp>
      <p:sp>
        <p:nvSpPr>
          <p:cNvPr id="3" name="Rectangle 2">
            <a:extLst>
              <a:ext uri="{FF2B5EF4-FFF2-40B4-BE49-F238E27FC236}">
                <a16:creationId xmlns:a16="http://schemas.microsoft.com/office/drawing/2014/main" id="{9911D302-6C92-C645-BA16-24D1FEEDC492}"/>
              </a:ext>
            </a:extLst>
          </p:cNvPr>
          <p:cNvSpPr/>
          <p:nvPr/>
        </p:nvSpPr>
        <p:spPr>
          <a:xfrm>
            <a:off x="1025235" y="2161249"/>
            <a:ext cx="9462656" cy="2795958"/>
          </a:xfrm>
          <a:prstGeom prst="rect">
            <a:avLst/>
          </a:prstGeom>
        </p:spPr>
        <p:txBody>
          <a:bodyPr wrap="square">
            <a:spAutoFit/>
          </a:bodyPr>
          <a:lstStyle/>
          <a:p>
            <a:pPr marL="285750" indent="-285750">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Khảo sát khả năng chứa đựng </a:t>
            </a:r>
          </a:p>
          <a:p>
            <a:pPr marL="285750" indent="-285750">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Khảo sát khả năng tống xuất </a:t>
            </a:r>
          </a:p>
          <a:p>
            <a:pPr marL="285750" indent="-285750">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Khảo sát hoạt động của của hệ cơ thắt </a:t>
            </a:r>
          </a:p>
          <a:p>
            <a:pPr marL="285750" indent="-285750">
              <a:lnSpc>
                <a:spcPct val="150000"/>
              </a:lnSpc>
              <a:buFont typeface="Wingdings" pitchFamily="2" charset="2"/>
              <a:buChar char="ü"/>
            </a:pPr>
            <a:r>
              <a:rPr lang="vi-VN" sz="2400" dirty="0">
                <a:latin typeface="Times New Roman" panose="02020603050405020304" pitchFamily="18" charset="0"/>
                <a:cs typeface="Times New Roman" panose="02020603050405020304" pitchFamily="18" charset="0"/>
              </a:rPr>
              <a:t>Di chuyển của dòng nước tiểu </a:t>
            </a:r>
          </a:p>
          <a:p>
            <a:pPr>
              <a:lnSpc>
                <a:spcPct val="150000"/>
              </a:lnSpc>
            </a:pPr>
            <a:r>
              <a:rPr lang="vi-VN" sz="2400" dirty="0">
                <a:latin typeface="Times New Roman" panose="02020603050405020304" pitchFamily="18" charset="0"/>
                <a:cs typeface="Times New Roman" panose="02020603050405020304" pitchFamily="18" charset="0"/>
              </a:rPr>
              <a:t> Từ đó đánh giá phát hiện tình trạng tắc nghẽn đường tiểu dưới ở bệnh nhân</a:t>
            </a:r>
            <a:endParaRPr lang="en-V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6514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F29B79-5110-FD4D-8D5B-AF8B5328EF64}"/>
              </a:ext>
            </a:extLst>
          </p:cNvPr>
          <p:cNvPicPr>
            <a:picLocks noChangeAspect="1"/>
          </p:cNvPicPr>
          <p:nvPr/>
        </p:nvPicPr>
        <p:blipFill>
          <a:blip r:embed="rId2"/>
          <a:stretch>
            <a:fillRect/>
          </a:stretch>
        </p:blipFill>
        <p:spPr>
          <a:xfrm>
            <a:off x="3526937" y="0"/>
            <a:ext cx="5138125" cy="6858000"/>
          </a:xfrm>
          <a:prstGeom prst="rect">
            <a:avLst/>
          </a:prstGeom>
        </p:spPr>
      </p:pic>
    </p:spTree>
    <p:extLst>
      <p:ext uri="{BB962C8B-B14F-4D97-AF65-F5344CB8AC3E}">
        <p14:creationId xmlns:p14="http://schemas.microsoft.com/office/powerpoint/2010/main" val="17560020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AAFAD5-1879-674E-BD4E-FE5342321049}"/>
              </a:ext>
            </a:extLst>
          </p:cNvPr>
          <p:cNvPicPr>
            <a:picLocks noChangeAspect="1"/>
          </p:cNvPicPr>
          <p:nvPr/>
        </p:nvPicPr>
        <p:blipFill>
          <a:blip r:embed="rId2"/>
          <a:stretch>
            <a:fillRect/>
          </a:stretch>
        </p:blipFill>
        <p:spPr>
          <a:xfrm>
            <a:off x="3526937" y="0"/>
            <a:ext cx="5138125" cy="6858000"/>
          </a:xfrm>
          <a:prstGeom prst="rect">
            <a:avLst/>
          </a:prstGeom>
        </p:spPr>
      </p:pic>
    </p:spTree>
    <p:extLst>
      <p:ext uri="{BB962C8B-B14F-4D97-AF65-F5344CB8AC3E}">
        <p14:creationId xmlns:p14="http://schemas.microsoft.com/office/powerpoint/2010/main" val="615433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D52F33-C5E5-3744-96BD-6A52E30D5F58}"/>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4B14CE56-7B1A-B74A-9816-C8A555252076}"/>
              </a:ext>
            </a:extLst>
          </p:cNvPr>
          <p:cNvPicPr>
            <a:picLocks noChangeAspect="1"/>
          </p:cNvPicPr>
          <p:nvPr/>
        </p:nvPicPr>
        <p:blipFill>
          <a:blip r:embed="rId3"/>
          <a:stretch>
            <a:fillRect/>
          </a:stretch>
        </p:blipFill>
        <p:spPr>
          <a:xfrm>
            <a:off x="3526937" y="0"/>
            <a:ext cx="5138125" cy="6858000"/>
          </a:xfrm>
          <a:prstGeom prst="rect">
            <a:avLst/>
          </a:prstGeom>
        </p:spPr>
      </p:pic>
    </p:spTree>
    <p:extLst>
      <p:ext uri="{BB962C8B-B14F-4D97-AF65-F5344CB8AC3E}">
        <p14:creationId xmlns:p14="http://schemas.microsoft.com/office/powerpoint/2010/main" val="9151144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D6814C-E1A0-504E-B478-BA459508B6C2}"/>
              </a:ext>
            </a:extLst>
          </p:cNvPr>
          <p:cNvPicPr>
            <a:picLocks noChangeAspect="1"/>
          </p:cNvPicPr>
          <p:nvPr/>
        </p:nvPicPr>
        <p:blipFill>
          <a:blip r:embed="rId2"/>
          <a:stretch>
            <a:fillRect/>
          </a:stretch>
        </p:blipFill>
        <p:spPr>
          <a:xfrm>
            <a:off x="3526937" y="0"/>
            <a:ext cx="5138125" cy="6858000"/>
          </a:xfrm>
          <a:prstGeom prst="rect">
            <a:avLst/>
          </a:prstGeom>
        </p:spPr>
      </p:pic>
    </p:spTree>
    <p:extLst>
      <p:ext uri="{BB962C8B-B14F-4D97-AF65-F5344CB8AC3E}">
        <p14:creationId xmlns:p14="http://schemas.microsoft.com/office/powerpoint/2010/main" val="3884875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F865-3177-7B4B-A36A-ACC805150F2C}"/>
              </a:ext>
            </a:extLst>
          </p:cNvPr>
          <p:cNvSpPr>
            <a:spLocks noGrp="1"/>
          </p:cNvSpPr>
          <p:nvPr>
            <p:ph type="title"/>
          </p:nvPr>
        </p:nvSpPr>
        <p:spPr/>
        <p:txBody>
          <a:bodyPr/>
          <a:lstStyle/>
          <a:p>
            <a:endParaRPr lang="en-VN"/>
          </a:p>
        </p:txBody>
      </p:sp>
      <p:pic>
        <p:nvPicPr>
          <p:cNvPr id="3" name="Picture 2">
            <a:extLst>
              <a:ext uri="{FF2B5EF4-FFF2-40B4-BE49-F238E27FC236}">
                <a16:creationId xmlns:a16="http://schemas.microsoft.com/office/drawing/2014/main" id="{4219CBA9-BAD4-AD40-9F23-1DFF554A4085}"/>
              </a:ext>
            </a:extLst>
          </p:cNvPr>
          <p:cNvPicPr>
            <a:picLocks noChangeAspect="1"/>
          </p:cNvPicPr>
          <p:nvPr/>
        </p:nvPicPr>
        <p:blipFill>
          <a:blip r:embed="rId2"/>
          <a:stretch>
            <a:fillRect/>
          </a:stretch>
        </p:blipFill>
        <p:spPr>
          <a:xfrm>
            <a:off x="239937" y="152075"/>
            <a:ext cx="11712126" cy="6553850"/>
          </a:xfrm>
          <a:prstGeom prst="rect">
            <a:avLst/>
          </a:prstGeom>
        </p:spPr>
      </p:pic>
    </p:spTree>
    <p:extLst>
      <p:ext uri="{BB962C8B-B14F-4D97-AF65-F5344CB8AC3E}">
        <p14:creationId xmlns:p14="http://schemas.microsoft.com/office/powerpoint/2010/main" val="31465588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11946</TotalTime>
  <Words>3359</Words>
  <Application>Microsoft Macintosh PowerPoint</Application>
  <PresentationFormat>Widescreen</PresentationFormat>
  <Paragraphs>253</Paragraphs>
  <Slides>56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Cambria Math</vt:lpstr>
      <vt:lpstr>Gill Sans MT</vt:lpstr>
      <vt:lpstr>Helvetica</vt:lpstr>
      <vt:lpstr>Times New Roman</vt:lpstr>
      <vt:lpstr>Wingdings</vt:lpstr>
      <vt:lpstr>Gallery</vt:lpstr>
      <vt:lpstr> NIỆU ĐỘNG HỌC</vt:lpstr>
      <vt:lpstr>NỘI DUNG</vt:lpstr>
      <vt:lpstr>GIẢI PHẪU, SINH LÝ ĐƯỜNG TIẾT NIỆU </vt:lpstr>
      <vt:lpstr>Thận và niệu quản </vt:lpstr>
      <vt:lpstr>BÀNG QUANG </vt:lpstr>
      <vt:lpstr>BÀNG QUANG </vt:lpstr>
      <vt:lpstr>BÀNG QUANG </vt:lpstr>
      <vt:lpstr>BÀNG QUANG </vt:lpstr>
      <vt:lpstr>NIỆU ĐẠO</vt:lpstr>
      <vt:lpstr>PowerPoint Presentation</vt:lpstr>
      <vt:lpstr>TUYẾN TIỀN LIỆT </vt:lpstr>
      <vt:lpstr>CƠ SÀN CHẬU</vt:lpstr>
      <vt:lpstr>CHỨC NĂNG CỦA ĐƯỜNG TIẾT NIỆU DƯỚI </vt:lpstr>
      <vt:lpstr>Giai đoạn lưu trữ ( Pha chứa )</vt:lpstr>
      <vt:lpstr>Giai đoạn lưu trữ ( Pha chứa )</vt:lpstr>
      <vt:lpstr>Giai đoạn làm rỗng ( pha bài xuất)</vt:lpstr>
      <vt:lpstr>Trung tâm phản xạ đi tiểu  </vt:lpstr>
      <vt:lpstr>Trung tâm phản xạ đi tiểu  </vt:lpstr>
      <vt:lpstr>Trung tâm phản XẠ đi tiểu</vt:lpstr>
      <vt:lpstr>Trung tâm phản XẠ đi tiểu</vt:lpstr>
      <vt:lpstr>Trung tâm phản đi tiểu</vt:lpstr>
      <vt:lpstr>Trung tâm phản đi tiểu</vt:lpstr>
      <vt:lpstr>Trung tâm phản đi tiểu</vt:lpstr>
      <vt:lpstr>Quá trình đi tiểu thông thường tóm tắt như sau:</vt:lpstr>
      <vt:lpstr>Quá trình đi tiểu thông thường tóm tắt như sau:</vt:lpstr>
      <vt:lpstr>Định nghĩa bàng quang thần kinh</vt:lpstr>
      <vt:lpstr>Định khu vị trí tổn thương </vt:lpstr>
      <vt:lpstr> Tổn thương pmc</vt:lpstr>
      <vt:lpstr>Tổn thương giữa PMC và tủy sống (trên T10)</vt:lpstr>
      <vt:lpstr>PowerPoint Presentation</vt:lpstr>
      <vt:lpstr>Đo niệu động học</vt:lpstr>
      <vt:lpstr>ĐO NIỆU ĐỘNG HỌC</vt:lpstr>
      <vt:lpstr>Các phép đo niệu động học thường dùng </vt:lpstr>
      <vt:lpstr>Những phép đo này có thể làm rõ nguyên nhân gây ra các vấn đề </vt:lpstr>
      <vt:lpstr>Điện cơ đồ </vt:lpstr>
      <vt:lpstr>Áp lực đồ bàng quang </vt:lpstr>
      <vt:lpstr>ĐO ÁP LỰC BÀNG QUANG</vt:lpstr>
      <vt:lpstr>Mục đích của đo áp lực BQ</vt:lpstr>
      <vt:lpstr>LÀM ĐẦY</vt:lpstr>
      <vt:lpstr>TỐNG XUẤT</vt:lpstr>
      <vt:lpstr>Áp lực làm đầy &amp; tống xuất bình thường</vt:lpstr>
      <vt:lpstr>Mục tiêu của đo áp lực BQ</vt:lpstr>
      <vt:lpstr>Niệu dòng đồ </vt:lpstr>
      <vt:lpstr>Niệu động học trong bàng quang thần kinh</vt:lpstr>
      <vt:lpstr>Bàng quang thần kinh hỗn hợp type A</vt:lpstr>
      <vt:lpstr>Bàng quang thần kinh hỗn hợp type B</vt:lpstr>
      <vt:lpstr>Tổn thương neuron vận động dưới</vt:lpstr>
      <vt:lpstr>Tổn thương neuron vận động trên</vt:lpstr>
      <vt:lpstr>Đo niệu dòng đồ</vt:lpstr>
      <vt:lpstr>Giá trị Qmax bình thường </vt:lpstr>
      <vt:lpstr>MỤC ĐÍCH</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BÀNG QUANG THẦN KINH</dc:title>
  <dc:creator>Microsoft Office User</dc:creator>
  <cp:lastModifiedBy>Microsoft Office User</cp:lastModifiedBy>
  <cp:revision>60</cp:revision>
  <dcterms:created xsi:type="dcterms:W3CDTF">2019-06-12T01:52:30Z</dcterms:created>
  <dcterms:modified xsi:type="dcterms:W3CDTF">2023-11-28T07:10:13Z</dcterms:modified>
</cp:coreProperties>
</file>